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0"/>
  </p:notesMasterIdLst>
  <p:sldIdLst>
    <p:sldId id="256" r:id="rId2"/>
    <p:sldId id="294" r:id="rId3"/>
    <p:sldId id="322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3" r:id="rId12"/>
    <p:sldId id="334" r:id="rId13"/>
    <p:sldId id="335" r:id="rId14"/>
    <p:sldId id="359" r:id="rId15"/>
    <p:sldId id="357" r:id="rId16"/>
    <p:sldId id="358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4" r:id="rId25"/>
    <p:sldId id="332" r:id="rId26"/>
    <p:sldId id="343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  <p:sldId id="354" r:id="rId37"/>
    <p:sldId id="355" r:id="rId38"/>
    <p:sldId id="356" r:id="rId39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0000"/>
    <a:srgbClr val="F4E956"/>
    <a:srgbClr val="00CCFF"/>
    <a:srgbClr val="FF9797"/>
    <a:srgbClr val="FF0101"/>
    <a:srgbClr val="80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86099" autoAdjust="0"/>
  </p:normalViewPr>
  <p:slideViewPr>
    <p:cSldViewPr>
      <p:cViewPr varScale="1">
        <p:scale>
          <a:sx n="76" d="100"/>
          <a:sy n="76" d="100"/>
        </p:scale>
        <p:origin x="924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notesViewPr>
    <p:cSldViewPr>
      <p:cViewPr varScale="1">
        <p:scale>
          <a:sx n="89" d="100"/>
          <a:sy n="89" d="100"/>
        </p:scale>
        <p:origin x="-1854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32D0DD-D841-400D-9EC8-7D901F2C695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58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/>
              <a:t>Thermal – black body emission – Planks law</a:t>
            </a:r>
          </a:p>
        </p:txBody>
      </p:sp>
    </p:spTree>
    <p:extLst>
      <p:ext uri="{BB962C8B-B14F-4D97-AF65-F5344CB8AC3E}">
        <p14:creationId xmlns:p14="http://schemas.microsoft.com/office/powerpoint/2010/main" val="398675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GB"/>
              <a:t>HEAT FLOW</a:t>
            </a:r>
          </a:p>
          <a:p>
            <a:endParaRPr lang="en-GB"/>
          </a:p>
          <a:p>
            <a:r>
              <a:rPr lang="en-GB"/>
              <a:t>finger toching the oven – burned finger</a:t>
            </a:r>
          </a:p>
        </p:txBody>
      </p:sp>
    </p:spTree>
    <p:extLst>
      <p:ext uri="{BB962C8B-B14F-4D97-AF65-F5344CB8AC3E}">
        <p14:creationId xmlns:p14="http://schemas.microsoft.com/office/powerpoint/2010/main" val="914662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7"/>
          <p:cNvCxnSpPr/>
          <p:nvPr/>
        </p:nvCxnSpPr>
        <p:spPr>
          <a:xfrm>
            <a:off x="720725" y="3644900"/>
            <a:ext cx="770413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89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8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289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77072"/>
            <a:ext cx="6400800" cy="1561728"/>
          </a:xfrm>
        </p:spPr>
        <p:txBody>
          <a:bodyPr/>
          <a:lstStyle>
            <a:lvl1pPr marL="0" indent="0" algn="ctr">
              <a:buFont typeface="Arial" charset="0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7" name="Connecteur droit 7"/>
          <p:cNvCxnSpPr/>
          <p:nvPr userDrawn="1"/>
        </p:nvCxnSpPr>
        <p:spPr>
          <a:xfrm>
            <a:off x="720725" y="3644900"/>
            <a:ext cx="7704138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9214"/>
            <a:ext cx="3275587" cy="8748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1" t="37400" r="25430" b="38660"/>
          <a:stretch/>
        </p:blipFill>
        <p:spPr>
          <a:xfrm>
            <a:off x="7331753" y="70750"/>
            <a:ext cx="1763688" cy="644424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3075" y="46038"/>
            <a:ext cx="2212975" cy="6191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46038"/>
            <a:ext cx="6491287" cy="6191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C42C-2FBC-447B-9842-2BE1A73C819F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Inhaltsplatzhalter 2"/>
          <p:cNvSpPr>
            <a:spLocks noGrp="1"/>
          </p:cNvSpPr>
          <p:nvPr>
            <p:ph idx="1"/>
          </p:nvPr>
        </p:nvSpPr>
        <p:spPr>
          <a:xfrm>
            <a:off x="457200" y="1220756"/>
            <a:ext cx="8229600" cy="4905409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2000"/>
            </a:lvl1pPr>
            <a:lvl2pPr marL="742950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1800"/>
            </a:lvl2pPr>
            <a:lvl3pPr marL="1143000" indent="-2286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1600"/>
            </a:lvl3pPr>
            <a:lvl4pPr marL="1600200" indent="-2286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1400"/>
            </a:lvl4pPr>
            <a:lvl5pPr marL="2057400" indent="-2286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259632" y="187799"/>
            <a:ext cx="5940660" cy="754096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auto">
          <a:xfrm>
            <a:off x="1277634" y="860615"/>
            <a:ext cx="5904656" cy="164431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65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51337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81075"/>
            <a:ext cx="4352925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10"/>
          <p:cNvSpPr txBox="1"/>
          <p:nvPr/>
        </p:nvSpPr>
        <p:spPr>
          <a:xfrm>
            <a:off x="179958" y="6605289"/>
            <a:ext cx="4464050" cy="228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/>
            <a:r>
              <a:rPr lang="en-GB" sz="900" dirty="0">
                <a:solidFill>
                  <a:srgbClr val="7F7F7F"/>
                </a:solidFill>
              </a:rPr>
              <a:t>Advanced Materials Processing with Intelligent Systems, MT, EPFL</a:t>
            </a:r>
          </a:p>
        </p:txBody>
      </p:sp>
      <p:sp>
        <p:nvSpPr>
          <p:cNvPr id="6" name="ZoneTexte 15"/>
          <p:cNvSpPr txBox="1"/>
          <p:nvPr/>
        </p:nvSpPr>
        <p:spPr>
          <a:xfrm>
            <a:off x="8333233" y="6606008"/>
            <a:ext cx="703263" cy="230188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rgbClr val="595959"/>
                </a:solidFill>
              </a:rPr>
              <a:t> </a:t>
            </a:r>
            <a:fld id="{F89EAFB6-74E6-4F8C-822E-8E6103700EE6}" type="slidenum">
              <a:rPr lang="en-GB" sz="900">
                <a:solidFill>
                  <a:srgbClr val="595959"/>
                </a:solidFill>
              </a:rPr>
              <a:pPr algn="r">
                <a:defRPr/>
              </a:pPr>
              <a:t>‹Nr.›</a:t>
            </a:fld>
            <a:endParaRPr lang="en-GB" sz="900" dirty="0">
              <a:solidFill>
                <a:srgbClr val="595959"/>
              </a:solidFill>
            </a:endParaRPr>
          </a:p>
        </p:txBody>
      </p:sp>
      <p:cxnSp>
        <p:nvCxnSpPr>
          <p:cNvPr id="7" name="Connecteur droit 7"/>
          <p:cNvCxnSpPr/>
          <p:nvPr/>
        </p:nvCxnSpPr>
        <p:spPr>
          <a:xfrm>
            <a:off x="179512" y="6597352"/>
            <a:ext cx="8787642" cy="7937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56662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444595" y="85867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1000">
                <a:srgbClr val="99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210703" y="890427"/>
            <a:ext cx="8533051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8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10394" y="858677"/>
            <a:ext cx="8460432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71000">
                <a:srgbClr val="99000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94494" y="890427"/>
            <a:ext cx="8460432" cy="10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28000">
                <a:schemeClr val="tx2">
                  <a:lumMod val="7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5364088" y="6606008"/>
            <a:ext cx="324378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GB" sz="900" dirty="0">
                <a:solidFill>
                  <a:srgbClr val="7F7F7F"/>
                </a:solidFill>
              </a:rPr>
              <a:t>S. Shevchik &amp; P.</a:t>
            </a:r>
            <a:r>
              <a:rPr lang="en-GB" sz="900" baseline="0" dirty="0">
                <a:solidFill>
                  <a:srgbClr val="7F7F7F"/>
                </a:solidFill>
              </a:rPr>
              <a:t> Hoffmann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2.wmf"/><Relationship Id="rId7" Type="http://schemas.openxmlformats.org/officeDocument/2006/relationships/image" Target="../media/image14.wmf"/><Relationship Id="rId12" Type="http://schemas.openxmlformats.org/officeDocument/2006/relationships/image" Target="../media/image1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3.wmf"/><Relationship Id="rId10" Type="http://schemas.openxmlformats.org/officeDocument/2006/relationships/image" Target="../media/image1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3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1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7.wmf"/><Relationship Id="rId10" Type="http://schemas.openxmlformats.org/officeDocument/2006/relationships/image" Target="../media/image40.wmf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wmf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3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62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31.bin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5.wmf"/><Relationship Id="rId4" Type="http://schemas.openxmlformats.org/officeDocument/2006/relationships/image" Target="../media/image70.png"/><Relationship Id="rId9" Type="http://schemas.openxmlformats.org/officeDocument/2006/relationships/oleObject" Target="../embeddings/oleObject34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/>
              <a:t>Advanced materials processing with intelligent systems</a:t>
            </a:r>
            <a:br>
              <a:rPr lang="en-GB" sz="2400" dirty="0"/>
            </a:br>
            <a:br>
              <a:rPr lang="en-GB" sz="2800" dirty="0"/>
            </a:b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Light materials interaction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7644" y="4077072"/>
            <a:ext cx="6408712" cy="1561728"/>
          </a:xfrm>
        </p:spPr>
        <p:txBody>
          <a:bodyPr/>
          <a:lstStyle/>
          <a:p>
            <a:r>
              <a:rPr lang="en-GB" sz="2000" dirty="0"/>
              <a:t>Sergey Shevchik &amp; Patrik Hoffmann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Transport </a:t>
            </a:r>
            <a:r>
              <a:rPr lang="fr-CH" dirty="0" err="1"/>
              <a:t>Phenomena</a:t>
            </a:r>
            <a:endParaRPr lang="en-US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7215" y="981075"/>
            <a:ext cx="8856785" cy="5256213"/>
          </a:xfrm>
        </p:spPr>
        <p:txBody>
          <a:bodyPr/>
          <a:lstStyle/>
          <a:p>
            <a:pPr eaLnBrk="1" hangingPunct="1"/>
            <a:r>
              <a:rPr lang="fr-CH" dirty="0" err="1"/>
              <a:t>Heat</a:t>
            </a:r>
            <a:r>
              <a:rPr lang="fr-CH" dirty="0"/>
              <a:t> flow</a:t>
            </a:r>
          </a:p>
          <a:p>
            <a:pPr eaLnBrk="1" hangingPunct="1"/>
            <a:r>
              <a:rPr lang="en-GB" dirty="0"/>
              <a:t>Materials flow (diffusion)</a:t>
            </a:r>
          </a:p>
          <a:p>
            <a:pPr eaLnBrk="1" hangingPunct="1"/>
            <a:r>
              <a:rPr lang="en-GB" dirty="0"/>
              <a:t>Viscosity</a:t>
            </a:r>
          </a:p>
        </p:txBody>
      </p:sp>
      <p:grpSp>
        <p:nvGrpSpPr>
          <p:cNvPr id="21508" name="Group 16"/>
          <p:cNvGrpSpPr>
            <a:grpSpLocks/>
          </p:cNvGrpSpPr>
          <p:nvPr/>
        </p:nvGrpSpPr>
        <p:grpSpPr bwMode="auto">
          <a:xfrm>
            <a:off x="292878" y="4706942"/>
            <a:ext cx="8685334" cy="1787526"/>
            <a:chOff x="191" y="2795"/>
            <a:chExt cx="5927" cy="1126"/>
          </a:xfrm>
        </p:grpSpPr>
        <p:grpSp>
          <p:nvGrpSpPr>
            <p:cNvPr id="21509" name="Group 11"/>
            <p:cNvGrpSpPr>
              <a:grpSpLocks/>
            </p:cNvGrpSpPr>
            <p:nvPr/>
          </p:nvGrpSpPr>
          <p:grpSpPr bwMode="auto">
            <a:xfrm>
              <a:off x="191" y="2795"/>
              <a:ext cx="5927" cy="1126"/>
              <a:chOff x="191" y="2795"/>
              <a:chExt cx="5927" cy="1126"/>
            </a:xfrm>
          </p:grpSpPr>
          <p:grpSp>
            <p:nvGrpSpPr>
              <p:cNvPr id="21513" name="Group 7"/>
              <p:cNvGrpSpPr>
                <a:grpSpLocks/>
              </p:cNvGrpSpPr>
              <p:nvPr/>
            </p:nvGrpSpPr>
            <p:grpSpPr bwMode="auto">
              <a:xfrm>
                <a:off x="191" y="2795"/>
                <a:ext cx="5927" cy="1126"/>
                <a:chOff x="191" y="2795"/>
                <a:chExt cx="5927" cy="1126"/>
              </a:xfrm>
            </p:grpSpPr>
            <p:pic>
              <p:nvPicPr>
                <p:cNvPr id="21517" name="Picture 4"/>
                <p:cNvPicPr>
                  <a:picLocks noChangeAspect="1" noChangeArrowheads="1"/>
                </p:cNvPicPr>
                <p:nvPr/>
              </p:nvPicPr>
              <p:blipFill rotWithShape="1">
                <a:blip r:embed="rId2"/>
                <a:srcRect t="67782" b="5178"/>
                <a:stretch/>
              </p:blipFill>
              <p:spPr bwMode="auto">
                <a:xfrm>
                  <a:off x="191" y="2795"/>
                  <a:ext cx="5927" cy="9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1518" name="Rectangle 6"/>
                <p:cNvSpPr>
                  <a:spLocks noChangeArrowheads="1"/>
                </p:cNvSpPr>
                <p:nvPr/>
              </p:nvSpPr>
              <p:spPr bwMode="auto">
                <a:xfrm>
                  <a:off x="1932" y="3746"/>
                  <a:ext cx="2392" cy="17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21514" name="Rectangle 8"/>
              <p:cNvSpPr>
                <a:spLocks noChangeArrowheads="1"/>
              </p:cNvSpPr>
              <p:nvPr/>
            </p:nvSpPr>
            <p:spPr bwMode="auto">
              <a:xfrm>
                <a:off x="733" y="3254"/>
                <a:ext cx="511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15" name="Rectangle 9"/>
              <p:cNvSpPr>
                <a:spLocks noChangeArrowheads="1"/>
              </p:cNvSpPr>
              <p:nvPr/>
            </p:nvSpPr>
            <p:spPr bwMode="auto">
              <a:xfrm>
                <a:off x="827" y="3418"/>
                <a:ext cx="511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1516" name="Rectangle 10"/>
              <p:cNvSpPr>
                <a:spLocks noChangeArrowheads="1"/>
              </p:cNvSpPr>
              <p:nvPr/>
            </p:nvSpPr>
            <p:spPr bwMode="auto">
              <a:xfrm>
                <a:off x="739" y="3561"/>
                <a:ext cx="511" cy="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1510" name="Text Box 13"/>
            <p:cNvSpPr txBox="1">
              <a:spLocks noChangeArrowheads="1"/>
            </p:cNvSpPr>
            <p:nvPr/>
          </p:nvSpPr>
          <p:spPr bwMode="auto">
            <a:xfrm>
              <a:off x="2079" y="3245"/>
              <a:ext cx="948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Heat flow</a:t>
              </a:r>
            </a:p>
          </p:txBody>
        </p:sp>
        <p:sp>
          <p:nvSpPr>
            <p:cNvPr id="21511" name="Text Box 14"/>
            <p:cNvSpPr txBox="1">
              <a:spLocks noChangeArrowheads="1"/>
            </p:cNvSpPr>
            <p:nvPr/>
          </p:nvSpPr>
          <p:spPr bwMode="auto">
            <a:xfrm>
              <a:off x="2089" y="3409"/>
              <a:ext cx="948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Mass flow</a:t>
              </a:r>
            </a:p>
          </p:txBody>
        </p:sp>
        <p:sp>
          <p:nvSpPr>
            <p:cNvPr id="21512" name="Text Box 15"/>
            <p:cNvSpPr txBox="1">
              <a:spLocks noChangeArrowheads="1"/>
            </p:cNvSpPr>
            <p:nvPr/>
          </p:nvSpPr>
          <p:spPr bwMode="auto">
            <a:xfrm>
              <a:off x="1938" y="3552"/>
              <a:ext cx="1145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0" dirty="0">
                  <a:solidFill>
                    <a:schemeClr val="tx1"/>
                  </a:solidFill>
                  <a:latin typeface="Arial" charset="0"/>
                </a:rPr>
                <a:t>     Momentum flow</a:t>
              </a:r>
            </a:p>
          </p:txBody>
        </p:sp>
      </p:grp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5927" y="2924944"/>
            <a:ext cx="869559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Driving force for transport are spatial </a:t>
            </a:r>
            <a:r>
              <a:rPr lang="en-US" sz="2000" dirty="0" err="1">
                <a:solidFill>
                  <a:schemeClr val="tx1"/>
                </a:solidFill>
              </a:rPr>
              <a:t>inhomogeneities</a:t>
            </a:r>
            <a:r>
              <a:rPr lang="en-US" sz="2000" dirty="0">
                <a:solidFill>
                  <a:schemeClr val="tx1"/>
                </a:solidFill>
              </a:rPr>
              <a:t>, i.e. gradients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2"/>
          <a:srcRect l="28193" t="46105" r="40905" b="33456"/>
          <a:stretch/>
        </p:blipFill>
        <p:spPr bwMode="auto">
          <a:xfrm>
            <a:off x="2627784" y="3290013"/>
            <a:ext cx="3418220" cy="145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55040" y="4758357"/>
            <a:ext cx="184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System state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97936" y="4753059"/>
            <a:ext cx="1987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Transported quantity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21321" y="4705399"/>
            <a:ext cx="1847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Material property</a:t>
            </a:r>
          </a:p>
        </p:txBody>
      </p:sp>
    </p:spTree>
    <p:extLst>
      <p:ext uri="{BB962C8B-B14F-4D97-AF65-F5344CB8AC3E}">
        <p14:creationId xmlns:p14="http://schemas.microsoft.com/office/powerpoint/2010/main" val="542972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33508" t="3024" r="27354" b="8659"/>
          <a:stretch>
            <a:fillRect/>
          </a:stretch>
        </p:blipFill>
        <p:spPr bwMode="auto">
          <a:xfrm>
            <a:off x="545124" y="3273555"/>
            <a:ext cx="3056792" cy="236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/>
          <a:srcRect l="28069" t="27557" r="41634"/>
          <a:stretch>
            <a:fillRect/>
          </a:stretch>
        </p:blipFill>
        <p:spPr bwMode="auto">
          <a:xfrm>
            <a:off x="3995936" y="3934797"/>
            <a:ext cx="3892675" cy="119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7"/>
          <p:cNvSpPr>
            <a:spLocks noGrp="1"/>
          </p:cNvSpPr>
          <p:nvPr>
            <p:ph type="title"/>
          </p:nvPr>
        </p:nvSpPr>
        <p:spPr>
          <a:xfrm>
            <a:off x="139212" y="90489"/>
            <a:ext cx="8874369" cy="777875"/>
          </a:xfrm>
        </p:spPr>
        <p:txBody>
          <a:bodyPr/>
          <a:lstStyle/>
          <a:p>
            <a:pPr eaLnBrk="1" hangingPunct="1"/>
            <a:r>
              <a:rPr lang="en-GB" dirty="0"/>
              <a:t>Heat flow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6" y="1700808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form of the equation in case the external heat source is present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3485" y="3142709"/>
            <a:ext cx="245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temperature field changes in time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5129111"/>
            <a:ext cx="235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existing temperature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16216" y="5145585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and external heat sources and heat losses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59289" y="4654877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99992" y="3771363"/>
            <a:ext cx="1" cy="2897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164288" y="4697063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6870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Heat</a:t>
            </a:r>
            <a:r>
              <a:rPr lang="fr-CH" dirty="0"/>
              <a:t> Source – Laser Irradiation</a:t>
            </a:r>
            <a:endParaRPr lang="en-GB" dirty="0"/>
          </a:p>
        </p:txBody>
      </p:sp>
      <p:sp>
        <p:nvSpPr>
          <p:cNvPr id="23554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43608" y="1085850"/>
            <a:ext cx="8856785" cy="4133850"/>
          </a:xfrm>
        </p:spPr>
        <p:txBody>
          <a:bodyPr/>
          <a:lstStyle/>
          <a:p>
            <a:pPr eaLnBrk="1" hangingPunct="1"/>
            <a:r>
              <a:rPr lang="fr-CH" dirty="0" err="1"/>
              <a:t>Heat</a:t>
            </a:r>
            <a:r>
              <a:rPr lang="fr-CH" dirty="0"/>
              <a:t> flux</a:t>
            </a:r>
          </a:p>
          <a:p>
            <a:pPr eaLnBrk="1" hangingPunct="1"/>
            <a:endParaRPr lang="fr-CH" dirty="0"/>
          </a:p>
          <a:p>
            <a:pPr lvl="1" eaLnBrk="1" hangingPunct="1"/>
            <a:r>
              <a:rPr lang="en-GB" dirty="0"/>
              <a:t>  Laser heating depends on a large number of parameters</a:t>
            </a:r>
          </a:p>
          <a:p>
            <a:pPr lvl="1" eaLnBrk="1" hangingPunct="1"/>
            <a:endParaRPr lang="en-GB" dirty="0"/>
          </a:p>
          <a:p>
            <a:pPr lvl="2" eaLnBrk="1" hangingPunct="1"/>
            <a:r>
              <a:rPr lang="en-GB" dirty="0"/>
              <a:t>Optical properties of material (R, </a:t>
            </a:r>
            <a:r>
              <a:rPr lang="en-GB" dirty="0">
                <a:latin typeface="Symbol" pitchFamily="18" charset="2"/>
              </a:rPr>
              <a:t>a</a:t>
            </a:r>
            <a:r>
              <a:rPr lang="en-GB" dirty="0"/>
              <a:t>, ..)</a:t>
            </a:r>
          </a:p>
          <a:p>
            <a:pPr lvl="2" eaLnBrk="1" hangingPunct="1"/>
            <a:r>
              <a:rPr lang="en-GB" dirty="0"/>
              <a:t>Heat transport in and out of irradiation zone</a:t>
            </a:r>
          </a:p>
          <a:p>
            <a:pPr lvl="2" eaLnBrk="1" hangingPunct="1"/>
            <a:r>
              <a:rPr lang="en-GB" dirty="0"/>
              <a:t>Heat storage in and out of zone</a:t>
            </a:r>
          </a:p>
          <a:p>
            <a:pPr lvl="2" eaLnBrk="1" hangingPunct="1"/>
            <a:r>
              <a:rPr lang="en-GB" dirty="0"/>
              <a:t>Phase transition Enthalpies</a:t>
            </a:r>
          </a:p>
          <a:p>
            <a:pPr lvl="2" eaLnBrk="1" hangingPunct="1"/>
            <a:r>
              <a:rPr lang="en-GB" dirty="0"/>
              <a:t>Chemical reaction Enthalpies</a:t>
            </a:r>
          </a:p>
          <a:p>
            <a:pPr lvl="2" eaLnBrk="1" hangingPunct="1"/>
            <a:r>
              <a:rPr lang="en-GB" dirty="0"/>
              <a:t>…</a:t>
            </a:r>
          </a:p>
          <a:p>
            <a:pPr lvl="2"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242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Laser (light) Source </a:t>
            </a:r>
            <a:r>
              <a:rPr lang="fr-CH" dirty="0" err="1"/>
              <a:t>Term</a:t>
            </a:r>
            <a:endParaRPr lang="en-GB" dirty="0"/>
          </a:p>
        </p:txBody>
      </p:sp>
      <p:graphicFrame>
        <p:nvGraphicFramePr>
          <p:cNvPr id="292867" name="Object 3"/>
          <p:cNvGraphicFramePr>
            <a:graphicFrameLocks noChangeAspect="1"/>
          </p:cNvGraphicFramePr>
          <p:nvPr/>
        </p:nvGraphicFramePr>
        <p:xfrm>
          <a:off x="1619672" y="980728"/>
          <a:ext cx="7366489" cy="71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89040" imgH="241200" progId="Equation.DSMT4">
                  <p:embed/>
                </p:oleObj>
              </mc:Choice>
              <mc:Fallback>
                <p:oleObj name="Equation" r:id="rId2" imgW="2489040" imgH="241200" progId="Equation.DSMT4">
                  <p:embed/>
                  <p:pic>
                    <p:nvPicPr>
                      <p:cNvPr id="2928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80728"/>
                        <a:ext cx="7366489" cy="71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2879" name="Group 7"/>
          <p:cNvGrpSpPr>
            <a:grpSpLocks/>
          </p:cNvGrpSpPr>
          <p:nvPr/>
        </p:nvGrpSpPr>
        <p:grpSpPr bwMode="auto">
          <a:xfrm>
            <a:off x="2961181" y="3806338"/>
            <a:ext cx="6246935" cy="715963"/>
            <a:chOff x="1014" y="2372"/>
            <a:chExt cx="4263" cy="451"/>
          </a:xfrm>
        </p:grpSpPr>
        <p:graphicFrame>
          <p:nvGraphicFramePr>
            <p:cNvPr id="292872" name="Object 8"/>
            <p:cNvGraphicFramePr>
              <a:graphicFrameLocks noChangeAspect="1"/>
            </p:cNvGraphicFramePr>
            <p:nvPr/>
          </p:nvGraphicFramePr>
          <p:xfrm>
            <a:off x="1014" y="2372"/>
            <a:ext cx="666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330120" imgH="241200" progId="Equation.DSMT4">
                    <p:embed/>
                  </p:oleObj>
                </mc:Choice>
                <mc:Fallback>
                  <p:oleObj name="Equation" r:id="rId4" imgW="330120" imgH="241200" progId="Equation.DSMT4">
                    <p:embed/>
                    <p:pic>
                      <p:nvPicPr>
                        <p:cNvPr id="29287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4" y="2372"/>
                          <a:ext cx="666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880" name="Rectangle 9"/>
            <p:cNvSpPr>
              <a:spLocks noChangeArrowheads="1"/>
            </p:cNvSpPr>
            <p:nvPr/>
          </p:nvSpPr>
          <p:spPr bwMode="auto">
            <a:xfrm>
              <a:off x="1740" y="2424"/>
              <a:ext cx="3537" cy="3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fr-FR" dirty="0">
                  <a:solidFill>
                    <a:schemeClr val="tx1"/>
                  </a:solidFill>
                  <a:latin typeface="Arial" charset="0"/>
                </a:rPr>
                <a:t>the </a:t>
              </a:r>
              <a:r>
                <a:rPr lang="fr-FR" dirty="0" err="1">
                  <a:solidFill>
                    <a:schemeClr val="tx1"/>
                  </a:solidFill>
                  <a:latin typeface="Arial" charset="0"/>
                </a:rPr>
                <a:t>intensity</a:t>
              </a:r>
              <a:r>
                <a:rPr lang="fr-FR" dirty="0">
                  <a:solidFill>
                    <a:schemeClr val="tx1"/>
                  </a:solidFill>
                  <a:latin typeface="Arial" charset="0"/>
                </a:rPr>
                <a:t> distribution of the laser light </a:t>
              </a:r>
              <a:br>
                <a:rPr lang="fr-FR" dirty="0">
                  <a:solidFill>
                    <a:schemeClr val="tx1"/>
                  </a:solidFill>
                  <a:latin typeface="Arial" charset="0"/>
                </a:rPr>
              </a:br>
              <a:r>
                <a:rPr lang="fr-FR" dirty="0">
                  <a:solidFill>
                    <a:schemeClr val="tx1"/>
                  </a:solidFill>
                  <a:latin typeface="Arial" charset="0"/>
                </a:rPr>
                <a:t>in the </a:t>
              </a:r>
              <a:r>
                <a:rPr lang="fr-FR" dirty="0" err="1">
                  <a:solidFill>
                    <a:schemeClr val="tx1"/>
                  </a:solidFill>
                  <a:latin typeface="Arial" charset="0"/>
                </a:rPr>
                <a:t>xy</a:t>
              </a:r>
              <a:r>
                <a:rPr lang="fr-FR" dirty="0">
                  <a:solidFill>
                    <a:schemeClr val="tx1"/>
                  </a:solidFill>
                  <a:latin typeface="Arial" charset="0"/>
                </a:rPr>
                <a:t>-plane.</a:t>
              </a:r>
            </a:p>
          </p:txBody>
        </p:sp>
      </p:grpSp>
      <p:graphicFrame>
        <p:nvGraphicFramePr>
          <p:cNvPr id="292874" name="Object 10"/>
          <p:cNvGraphicFramePr>
            <a:graphicFrameLocks noChangeAspect="1"/>
          </p:cNvGraphicFramePr>
          <p:nvPr/>
        </p:nvGraphicFramePr>
        <p:xfrm>
          <a:off x="2802979" y="4855046"/>
          <a:ext cx="540580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22280" imgH="507960" progId="Equation.DSMT4">
                  <p:embed/>
                </p:oleObj>
              </mc:Choice>
              <mc:Fallback>
                <p:oleObj name="Equation" r:id="rId6" imgW="2222280" imgH="507960" progId="Equation.DSMT4">
                  <p:embed/>
                  <p:pic>
                    <p:nvPicPr>
                      <p:cNvPr id="2928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2979" y="4855046"/>
                        <a:ext cx="5405803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876" name="Object 12"/>
          <p:cNvGraphicFramePr>
            <a:graphicFrameLocks noChangeAspect="1"/>
          </p:cNvGraphicFramePr>
          <p:nvPr/>
        </p:nvGraphicFramePr>
        <p:xfrm>
          <a:off x="5883519" y="5967414"/>
          <a:ext cx="27490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30040" imgH="241200" progId="Equation.DSMT4">
                  <p:embed/>
                </p:oleObj>
              </mc:Choice>
              <mc:Fallback>
                <p:oleObj name="Equation" r:id="rId8" imgW="1130040" imgH="241200" progId="Equation.DSMT4">
                  <p:embed/>
                  <p:pic>
                    <p:nvPicPr>
                      <p:cNvPr id="29287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519" y="5967414"/>
                        <a:ext cx="27490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72816"/>
            <a:ext cx="2844824" cy="344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2878" name="Group 4"/>
          <p:cNvGrpSpPr>
            <a:grpSpLocks/>
          </p:cNvGrpSpPr>
          <p:nvPr/>
        </p:nvGrpSpPr>
        <p:grpSpPr bwMode="auto">
          <a:xfrm>
            <a:off x="3053501" y="2132856"/>
            <a:ext cx="6062296" cy="1287463"/>
            <a:chOff x="559" y="1467"/>
            <a:chExt cx="4137" cy="811"/>
          </a:xfrm>
        </p:grpSpPr>
        <p:graphicFrame>
          <p:nvGraphicFramePr>
            <p:cNvPr id="292869" name="Object 5"/>
            <p:cNvGraphicFramePr>
              <a:graphicFrameLocks noChangeAspect="1"/>
            </p:cNvGraphicFramePr>
            <p:nvPr/>
          </p:nvGraphicFramePr>
          <p:xfrm>
            <a:off x="1056" y="1467"/>
            <a:ext cx="1975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977760" imgH="241200" progId="Equation.DSMT4">
                    <p:embed/>
                  </p:oleObj>
                </mc:Choice>
                <mc:Fallback>
                  <p:oleObj name="Equation" r:id="rId11" imgW="977760" imgH="241200" progId="Equation.DSMT4">
                    <p:embed/>
                    <p:pic>
                      <p:nvPicPr>
                        <p:cNvPr id="29286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1467"/>
                          <a:ext cx="1975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2881" name="Rectangle 6"/>
            <p:cNvSpPr>
              <a:spLocks noChangeArrowheads="1"/>
            </p:cNvSpPr>
            <p:nvPr/>
          </p:nvSpPr>
          <p:spPr bwMode="auto">
            <a:xfrm>
              <a:off x="559" y="1871"/>
              <a:ext cx="4137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</a:pPr>
              <a:r>
                <a:rPr lang="fr-FR" sz="2000" dirty="0">
                  <a:solidFill>
                    <a:schemeClr val="tx1"/>
                  </a:solidFill>
                  <a:latin typeface="Arial" charset="0"/>
                </a:rPr>
                <a:t>the (maximum) laser light  </a:t>
              </a:r>
              <a:r>
                <a:rPr lang="fr-FR" sz="2000" dirty="0" err="1">
                  <a:solidFill>
                    <a:schemeClr val="tx1"/>
                  </a:solidFill>
                  <a:latin typeface="Arial" charset="0"/>
                </a:rPr>
                <a:t>intensity</a:t>
              </a:r>
              <a:r>
                <a:rPr lang="fr-FR" sz="2000" dirty="0">
                  <a:solidFill>
                    <a:schemeClr val="tx1"/>
                  </a:solidFill>
                  <a:latin typeface="Arial" charset="0"/>
                </a:rPr>
                <a:t> not </a:t>
              </a:r>
              <a:r>
                <a:rPr lang="fr-FR" sz="2000" dirty="0" err="1">
                  <a:solidFill>
                    <a:schemeClr val="tx1"/>
                  </a:solidFill>
                  <a:latin typeface="Arial" charset="0"/>
                </a:rPr>
                <a:t>reflected</a:t>
              </a:r>
              <a:r>
                <a:rPr lang="fr-FR" sz="2000" dirty="0">
                  <a:solidFill>
                    <a:schemeClr val="tx1"/>
                  </a:solidFill>
                  <a:latin typeface="Arial" charset="0"/>
                </a:rPr>
                <a:t> </a:t>
              </a:r>
              <a:br>
                <a:rPr lang="fr-FR" sz="2000" dirty="0">
                  <a:solidFill>
                    <a:schemeClr val="tx1"/>
                  </a:solidFill>
                  <a:latin typeface="Arial" charset="0"/>
                </a:rPr>
              </a:br>
              <a:r>
                <a:rPr lang="fr-FR" sz="2000" dirty="0" err="1">
                  <a:solidFill>
                    <a:schemeClr val="tx1"/>
                  </a:solidFill>
                  <a:latin typeface="Arial" charset="0"/>
                </a:rPr>
                <a:t>from</a:t>
              </a:r>
              <a:r>
                <a:rPr lang="fr-FR" sz="2000" dirty="0">
                  <a:solidFill>
                    <a:schemeClr val="tx1"/>
                  </a:solidFill>
                  <a:latin typeface="Arial" charset="0"/>
                </a:rPr>
                <a:t> surface (z=0).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19672" y="6093296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simplified case    </a:t>
            </a:r>
            <a:r>
              <a:rPr lang="el-GR" dirty="0">
                <a:latin typeface="Arial"/>
                <a:cs typeface="Arial"/>
              </a:rPr>
              <a:t>α</a:t>
            </a:r>
            <a:r>
              <a:rPr lang="en-GB" dirty="0"/>
              <a:t>(T)=</a:t>
            </a:r>
            <a:r>
              <a:rPr lang="en-GB" dirty="0" err="1"/>
              <a:t>const</a:t>
            </a:r>
            <a:endParaRPr lang="en-GB" dirty="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08312" y="4884736"/>
            <a:ext cx="5183066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dirty="0" err="1">
                <a:solidFill>
                  <a:schemeClr val="tx1"/>
                </a:solidFill>
                <a:latin typeface="Arial" charset="0"/>
              </a:rPr>
              <a:t>heat</a:t>
            </a:r>
            <a:r>
              <a:rPr lang="fr-FR" dirty="0">
                <a:solidFill>
                  <a:schemeClr val="tx1"/>
                </a:solidFill>
                <a:latin typeface="Arial" charset="0"/>
              </a:rPr>
              <a:t> distribution in </a:t>
            </a:r>
            <a:r>
              <a:rPr lang="fr-FR" dirty="0" err="1">
                <a:solidFill>
                  <a:schemeClr val="tx1"/>
                </a:solidFill>
                <a:latin typeface="Arial" charset="0"/>
              </a:rPr>
              <a:t>depth</a:t>
            </a:r>
            <a:endParaRPr lang="fr-FR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389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Anurag Singhania Master thesis 2020</a:t>
            </a:r>
            <a:br>
              <a:rPr lang="en-US" b="1" dirty="0"/>
            </a:br>
            <a:r>
              <a:rPr lang="en-US" b="1" dirty="0"/>
              <a:t>Computational result: approach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5430278"/>
            <a:ext cx="774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Wafer at ambient temperature        Preheated wafer </a:t>
            </a:r>
          </a:p>
          <a:p>
            <a:r>
              <a:rPr lang="en-US" dirty="0"/>
              <a:t>0.1 ms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C42C-2FBC-447B-9842-2BE1A73C819F}" type="slidenum">
              <a:rPr lang="de-CH" smtClean="0"/>
              <a:t>14</a:t>
            </a:fld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F2992A8-22DF-DFC3-27A6-134043807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768363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W, substrate preheated to 820 C, varying pulse durations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Anurag Singhania Master thesis 2020 </a:t>
            </a:r>
            <a:br>
              <a:rPr lang="en-US" b="1" dirty="0"/>
            </a:br>
            <a:r>
              <a:rPr lang="en-US" b="1" dirty="0"/>
              <a:t>Experimental results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27373"/>
            <a:ext cx="8956278" cy="29479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368" y="5393538"/>
            <a:ext cx="84946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5 ms	            2 ms	 	  1ms	                0.75 ms                       0.5 ms                        0.25 ms	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C42C-2FBC-447B-9842-2BE1A73C819F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543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u="sng" dirty="0"/>
              <a:t>Effect of preheating wafer</a:t>
            </a:r>
          </a:p>
          <a:p>
            <a:r>
              <a:rPr lang="en-US" sz="1600" dirty="0"/>
              <a:t>Diameter of the melt zone increases roughly 2 to 3 times irrespective of the pulse duration </a:t>
            </a:r>
          </a:p>
          <a:p>
            <a:r>
              <a:rPr lang="en-US" sz="1600" dirty="0"/>
              <a:t>Height of material expulsion in the center increases significantly with increase in the pulse duration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Anurag Singhania Master thesis 2020 </a:t>
            </a:r>
            <a:br>
              <a:rPr lang="en-US" b="1" dirty="0"/>
            </a:br>
            <a:r>
              <a:rPr lang="en-US" b="1" dirty="0"/>
              <a:t>Experimental results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3465004"/>
            <a:ext cx="6594661" cy="2260400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0C42C-2FBC-447B-9842-2BE1A73C819F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098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Heat</a:t>
            </a:r>
            <a:r>
              <a:rPr lang="fr-CH" dirty="0"/>
              <a:t> </a:t>
            </a:r>
            <a:r>
              <a:rPr lang="fr-CH" dirty="0" err="1"/>
              <a:t>Losses</a:t>
            </a:r>
            <a:r>
              <a:rPr lang="fr-CH" dirty="0"/>
              <a:t> and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Terms</a:t>
            </a:r>
            <a:endParaRPr lang="en-GB" dirty="0"/>
          </a:p>
        </p:txBody>
      </p:sp>
      <p:sp>
        <p:nvSpPr>
          <p:cNvPr id="295938" name="Rectangle 3"/>
          <p:cNvSpPr>
            <a:spLocks noChangeArrowheads="1"/>
          </p:cNvSpPr>
          <p:nvPr/>
        </p:nvSpPr>
        <p:spPr bwMode="auto">
          <a:xfrm>
            <a:off x="594947" y="1066800"/>
            <a:ext cx="7987812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endParaRPr lang="fr-FR" sz="2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3892" name="Rectangle 4"/>
          <p:cNvSpPr>
            <a:spLocks noChangeArrowheads="1"/>
          </p:cNvSpPr>
          <p:nvPr/>
        </p:nvSpPr>
        <p:spPr bwMode="auto">
          <a:xfrm>
            <a:off x="518746" y="1381125"/>
            <a:ext cx="211601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dirty="0">
                <a:solidFill>
                  <a:schemeClr val="tx1"/>
                </a:solidFill>
                <a:latin typeface="Arial" charset="0"/>
              </a:rPr>
              <a:t>Conduction</a:t>
            </a:r>
          </a:p>
        </p:txBody>
      </p:sp>
      <p:sp>
        <p:nvSpPr>
          <p:cNvPr id="293893" name="Rectangle 5"/>
          <p:cNvSpPr>
            <a:spLocks noChangeArrowheads="1"/>
          </p:cNvSpPr>
          <p:nvPr/>
        </p:nvSpPr>
        <p:spPr bwMode="auto">
          <a:xfrm>
            <a:off x="527539" y="2000250"/>
            <a:ext cx="211601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dirty="0">
                <a:solidFill>
                  <a:schemeClr val="tx1"/>
                </a:solidFill>
                <a:latin typeface="Arial" charset="0"/>
              </a:rPr>
              <a:t>Convection</a:t>
            </a:r>
          </a:p>
        </p:txBody>
      </p:sp>
      <p:sp>
        <p:nvSpPr>
          <p:cNvPr id="293894" name="Rectangle 6"/>
          <p:cNvSpPr>
            <a:spLocks noChangeArrowheads="1"/>
          </p:cNvSpPr>
          <p:nvPr/>
        </p:nvSpPr>
        <p:spPr bwMode="auto">
          <a:xfrm>
            <a:off x="536331" y="2647950"/>
            <a:ext cx="2116015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dirty="0">
                <a:solidFill>
                  <a:schemeClr val="tx1"/>
                </a:solidFill>
                <a:latin typeface="Arial" charset="0"/>
              </a:rPr>
              <a:t>Radiation</a:t>
            </a:r>
          </a:p>
        </p:txBody>
      </p:sp>
      <p:sp>
        <p:nvSpPr>
          <p:cNvPr id="293895" name="Rectangle 7"/>
          <p:cNvSpPr>
            <a:spLocks noChangeArrowheads="1"/>
          </p:cNvSpPr>
          <p:nvPr/>
        </p:nvSpPr>
        <p:spPr bwMode="auto">
          <a:xfrm>
            <a:off x="536331" y="3933056"/>
            <a:ext cx="3746989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dirty="0">
                <a:solidFill>
                  <a:schemeClr val="tx1"/>
                </a:solidFill>
                <a:latin typeface="Arial" charset="0"/>
              </a:rPr>
              <a:t>Phase transitions</a:t>
            </a:r>
          </a:p>
        </p:txBody>
      </p:sp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518746" y="5401022"/>
            <a:ext cx="3746989" cy="47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Chemical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reactions</a:t>
            </a:r>
            <a:endParaRPr lang="fr-FR" sz="2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11797"/>
            <a:ext cx="3192275" cy="23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744" y="1187632"/>
            <a:ext cx="3281233" cy="1903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742" y="4827083"/>
            <a:ext cx="1464378" cy="16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08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2" grpId="0" autoUpdateAnimBg="0"/>
      <p:bldP spid="293893" grpId="0" autoUpdateAnimBg="0"/>
      <p:bldP spid="293894" grpId="0" autoUpdateAnimBg="0"/>
      <p:bldP spid="293895" grpId="0" autoUpdateAnimBg="0"/>
      <p:bldP spid="29389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Free Convection</a:t>
            </a:r>
            <a:endParaRPr lang="en-GB" dirty="0"/>
          </a:p>
        </p:txBody>
      </p:sp>
      <p:graphicFrame>
        <p:nvGraphicFramePr>
          <p:cNvPr id="297987" name="Object 3"/>
          <p:cNvGraphicFramePr>
            <a:graphicFrameLocks noChangeAspect="1"/>
          </p:cNvGraphicFramePr>
          <p:nvPr/>
        </p:nvGraphicFramePr>
        <p:xfrm>
          <a:off x="3555023" y="1190625"/>
          <a:ext cx="1729154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83920" imgH="203040" progId="Equation.DSMT4">
                  <p:embed/>
                </p:oleObj>
              </mc:Choice>
              <mc:Fallback>
                <p:oleObj name="Equation" r:id="rId2" imgW="583920" imgH="203040" progId="Equation.DSMT4">
                  <p:embed/>
                  <p:pic>
                    <p:nvPicPr>
                      <p:cNvPr id="297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5023" y="1190625"/>
                        <a:ext cx="1729154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988" name="Object 4"/>
          <p:cNvGraphicFramePr>
            <a:graphicFrameLocks noChangeAspect="1"/>
          </p:cNvGraphicFramePr>
          <p:nvPr/>
        </p:nvGraphicFramePr>
        <p:xfrm>
          <a:off x="2416420" y="1949450"/>
          <a:ext cx="4810857" cy="169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571320" progId="Equation.DSMT4">
                  <p:embed/>
                </p:oleObj>
              </mc:Choice>
              <mc:Fallback>
                <p:oleObj name="Equation" r:id="rId4" imgW="1625400" imgH="571320" progId="Equation.DSMT4">
                  <p:embed/>
                  <p:pic>
                    <p:nvPicPr>
                      <p:cNvPr id="2979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6420" y="1949450"/>
                        <a:ext cx="4810857" cy="169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997" name="Rectangle 5"/>
          <p:cNvSpPr>
            <a:spLocks noChangeArrowheads="1"/>
          </p:cNvSpPr>
          <p:nvPr/>
        </p:nvSpPr>
        <p:spPr bwMode="auto">
          <a:xfrm>
            <a:off x="404446" y="3768726"/>
            <a:ext cx="3524170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800">
                <a:solidFill>
                  <a:schemeClr val="tx1"/>
                </a:solidFill>
                <a:latin typeface="Arial" charset="0"/>
              </a:rPr>
              <a:t>For surface A &gt; 1cm</a:t>
            </a:r>
            <a:r>
              <a:rPr lang="fr-FR" sz="2800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en-GB" sz="2800" baseline="30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97998" name="Group 6"/>
          <p:cNvGrpSpPr>
            <a:grpSpLocks/>
          </p:cNvGrpSpPr>
          <p:nvPr/>
        </p:nvGrpSpPr>
        <p:grpSpPr bwMode="auto">
          <a:xfrm>
            <a:off x="2558561" y="4232275"/>
            <a:ext cx="4289181" cy="642938"/>
            <a:chOff x="1170" y="2474"/>
            <a:chExt cx="2927" cy="405"/>
          </a:xfrm>
        </p:grpSpPr>
        <p:sp>
          <p:nvSpPr>
            <p:cNvPr id="298001" name="Rectangle 7"/>
            <p:cNvSpPr>
              <a:spLocks noChangeArrowheads="1"/>
            </p:cNvSpPr>
            <p:nvPr/>
          </p:nvSpPr>
          <p:spPr bwMode="auto">
            <a:xfrm>
              <a:off x="1170" y="2537"/>
              <a:ext cx="360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400" b="0">
                  <a:solidFill>
                    <a:schemeClr val="tx1"/>
                  </a:solidFill>
                  <a:latin typeface="Arial" charset="0"/>
                </a:rPr>
                <a:t>air</a:t>
              </a:r>
              <a:endParaRPr lang="en-GB" sz="2400" b="0">
                <a:solidFill>
                  <a:schemeClr val="tx1"/>
                </a:solidFill>
                <a:latin typeface="Arial" charset="0"/>
              </a:endParaRPr>
            </a:p>
          </p:txBody>
        </p:sp>
        <p:graphicFrame>
          <p:nvGraphicFramePr>
            <p:cNvPr id="297992" name="Object 8"/>
            <p:cNvGraphicFramePr>
              <a:graphicFrameLocks noChangeAspect="1"/>
            </p:cNvGraphicFramePr>
            <p:nvPr/>
          </p:nvGraphicFramePr>
          <p:xfrm>
            <a:off x="1948" y="2474"/>
            <a:ext cx="2149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371600" imgH="279360" progId="Equation.DSMT4">
                    <p:embed/>
                  </p:oleObj>
                </mc:Choice>
                <mc:Fallback>
                  <p:oleObj name="Equation" r:id="rId6" imgW="1371600" imgH="279360" progId="Equation.DSMT4">
                    <p:embed/>
                    <p:pic>
                      <p:nvPicPr>
                        <p:cNvPr id="297992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8" y="2474"/>
                          <a:ext cx="2149" cy="4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97999" name="Group 9"/>
          <p:cNvGrpSpPr>
            <a:grpSpLocks/>
          </p:cNvGrpSpPr>
          <p:nvPr/>
        </p:nvGrpSpPr>
        <p:grpSpPr bwMode="auto">
          <a:xfrm>
            <a:off x="2611315" y="4864100"/>
            <a:ext cx="4583724" cy="611188"/>
            <a:chOff x="1710" y="2764"/>
            <a:chExt cx="3128" cy="385"/>
          </a:xfrm>
        </p:grpSpPr>
        <p:sp>
          <p:nvSpPr>
            <p:cNvPr id="298000" name="Rectangle 10"/>
            <p:cNvSpPr>
              <a:spLocks noChangeArrowheads="1"/>
            </p:cNvSpPr>
            <p:nvPr/>
          </p:nvSpPr>
          <p:spPr bwMode="auto">
            <a:xfrm>
              <a:off x="1710" y="2813"/>
              <a:ext cx="618" cy="2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fr-FR" sz="2400" b="0">
                  <a:solidFill>
                    <a:schemeClr val="tx1"/>
                  </a:solidFill>
                  <a:latin typeface="Arial" charset="0"/>
                </a:rPr>
                <a:t>liquid</a:t>
              </a:r>
              <a:endParaRPr lang="en-GB" sz="2400" b="0">
                <a:solidFill>
                  <a:schemeClr val="tx1"/>
                </a:solidFill>
                <a:latin typeface="Arial" charset="0"/>
              </a:endParaRPr>
            </a:p>
          </p:txBody>
        </p:sp>
        <p:graphicFrame>
          <p:nvGraphicFramePr>
            <p:cNvPr id="297995" name="Object 11"/>
            <p:cNvGraphicFramePr>
              <a:graphicFrameLocks noChangeAspect="1"/>
            </p:cNvGraphicFramePr>
            <p:nvPr/>
          </p:nvGraphicFramePr>
          <p:xfrm>
            <a:off x="2440" y="2764"/>
            <a:ext cx="2398" cy="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612800" imgH="279360" progId="Equation.DSMT4">
                    <p:embed/>
                  </p:oleObj>
                </mc:Choice>
                <mc:Fallback>
                  <p:oleObj name="Equation" r:id="rId8" imgW="1612800" imgH="279360" progId="Equation.DSMT4">
                    <p:embed/>
                    <p:pic>
                      <p:nvPicPr>
                        <p:cNvPr id="297995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0" y="2764"/>
                          <a:ext cx="2398" cy="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1115616" y="580526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cooling by gas convention is not very efficient</a:t>
            </a:r>
          </a:p>
        </p:txBody>
      </p:sp>
    </p:spTree>
    <p:extLst>
      <p:ext uri="{BB962C8B-B14F-4D97-AF65-F5344CB8AC3E}">
        <p14:creationId xmlns:p14="http://schemas.microsoft.com/office/powerpoint/2010/main" val="1668554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97" y="1"/>
            <a:ext cx="8569569" cy="849313"/>
          </a:xfrm>
        </p:spPr>
        <p:txBody>
          <a:bodyPr/>
          <a:lstStyle/>
          <a:p>
            <a:r>
              <a:rPr lang="fr-FR" dirty="0"/>
              <a:t>Laser </a:t>
            </a:r>
            <a:r>
              <a:rPr lang="fr-FR" dirty="0" err="1"/>
              <a:t>Welding</a:t>
            </a:r>
            <a:endParaRPr lang="en-US" dirty="0"/>
          </a:p>
        </p:txBody>
      </p:sp>
      <p:pic>
        <p:nvPicPr>
          <p:cNvPr id="293891" name="Picture 3" descr="Soudure par convection 2_1_7"/>
          <p:cNvPicPr>
            <a:picLocks noChangeAspect="1" noChangeArrowheads="1"/>
          </p:cNvPicPr>
          <p:nvPr/>
        </p:nvPicPr>
        <p:blipFill rotWithShape="1">
          <a:blip r:embed="rId2" cstate="print"/>
          <a:srcRect b="8430"/>
          <a:stretch/>
        </p:blipFill>
        <p:spPr bwMode="auto">
          <a:xfrm>
            <a:off x="1514769" y="2564904"/>
            <a:ext cx="5682413" cy="384652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1640" y="1380090"/>
            <a:ext cx="69685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Liquid convection still plays an important role in “slow” processes.</a:t>
            </a:r>
          </a:p>
          <a:p>
            <a:r>
              <a:rPr lang="en-US" dirty="0">
                <a:solidFill>
                  <a:srgbClr val="FF0000"/>
                </a:solidFill>
              </a:rPr>
              <a:t> e.g. welding (drilling, cutting)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4106" y="5805264"/>
            <a:ext cx="2304256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b="1" dirty="0"/>
              <a:t>Sample movement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8362" y="5805264"/>
            <a:ext cx="21232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welded seam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0829" y="5877272"/>
            <a:ext cx="21232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melt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23095" y="2564904"/>
            <a:ext cx="2123277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laser beam</a:t>
            </a:r>
          </a:p>
        </p:txBody>
      </p:sp>
    </p:spTree>
    <p:extLst>
      <p:ext uri="{BB962C8B-B14F-4D97-AF65-F5344CB8AC3E}">
        <p14:creationId xmlns:p14="http://schemas.microsoft.com/office/powerpoint/2010/main" val="311226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512" y="1268760"/>
            <a:ext cx="8964488" cy="4824413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/>
              <a:t>Light meets materials</a:t>
            </a:r>
          </a:p>
          <a:p>
            <a:pPr lvl="1">
              <a:defRPr/>
            </a:pPr>
            <a:r>
              <a:rPr lang="en-GB" dirty="0"/>
              <a:t>Reflection</a:t>
            </a:r>
          </a:p>
          <a:p>
            <a:pPr lvl="1">
              <a:defRPr/>
            </a:pPr>
            <a:r>
              <a:rPr lang="en-GB" dirty="0"/>
              <a:t>Transmission</a:t>
            </a:r>
          </a:p>
          <a:p>
            <a:pPr lvl="1">
              <a:defRPr/>
            </a:pPr>
            <a:r>
              <a:rPr lang="en-GB" dirty="0"/>
              <a:t>Scattering</a:t>
            </a:r>
          </a:p>
          <a:p>
            <a:pPr lvl="1">
              <a:defRPr/>
            </a:pPr>
            <a:r>
              <a:rPr lang="en-GB" dirty="0"/>
              <a:t>Absorption</a:t>
            </a:r>
          </a:p>
          <a:p>
            <a:pPr lvl="1">
              <a:defRPr/>
            </a:pPr>
            <a:endParaRPr lang="en-GB" dirty="0"/>
          </a:p>
          <a:p>
            <a:pPr eaLnBrk="1" hangingPunct="1">
              <a:defRPr/>
            </a:pPr>
            <a:r>
              <a:rPr lang="en-GB" dirty="0"/>
              <a:t>Time scales of effects </a:t>
            </a:r>
          </a:p>
          <a:p>
            <a:pPr lvl="1">
              <a:defRPr/>
            </a:pPr>
            <a:r>
              <a:rPr lang="en-GB" dirty="0"/>
              <a:t>Fluorescence</a:t>
            </a:r>
          </a:p>
          <a:p>
            <a:pPr lvl="1">
              <a:defRPr/>
            </a:pPr>
            <a:r>
              <a:rPr lang="en-GB" dirty="0"/>
              <a:t>Heating</a:t>
            </a:r>
          </a:p>
          <a:p>
            <a:pPr lvl="1">
              <a:defRPr/>
            </a:pPr>
            <a:endParaRPr lang="en-GB" dirty="0"/>
          </a:p>
          <a:p>
            <a:pPr marL="457200" lvl="1" indent="0">
              <a:buNone/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  <a:p>
            <a:pPr eaLnBrk="1" hangingPunct="1"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Forced</a:t>
            </a:r>
            <a:r>
              <a:rPr lang="fr-CH" dirty="0"/>
              <a:t> Convection</a:t>
            </a:r>
            <a:endParaRPr lang="en-GB" dirty="0"/>
          </a:p>
        </p:txBody>
      </p:sp>
      <p:sp>
        <p:nvSpPr>
          <p:cNvPr id="299017" name="Rectangle 4"/>
          <p:cNvSpPr>
            <a:spLocks noChangeArrowheads="1"/>
          </p:cNvSpPr>
          <p:nvPr/>
        </p:nvSpPr>
        <p:spPr bwMode="auto">
          <a:xfrm>
            <a:off x="332643" y="965200"/>
            <a:ext cx="439735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>
                <a:solidFill>
                  <a:schemeClr val="tx1"/>
                </a:solidFill>
                <a:latin typeface="Arial" charset="0"/>
              </a:rPr>
              <a:t>Free convection is negligible if:</a:t>
            </a:r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18" name="Rectangle 5"/>
          <p:cNvSpPr>
            <a:spLocks noChangeArrowheads="1"/>
          </p:cNvSpPr>
          <p:nvPr/>
        </p:nvSpPr>
        <p:spPr bwMode="auto">
          <a:xfrm>
            <a:off x="4116662" y="2598737"/>
            <a:ext cx="5027338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Ratio of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buoyancy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to </a:t>
            </a:r>
            <a:r>
              <a:rPr lang="fr-FR" sz="2400" b="0" dirty="0" err="1">
                <a:solidFill>
                  <a:schemeClr val="tx1"/>
                </a:solidFill>
                <a:latin typeface="Arial" charset="0"/>
              </a:rPr>
              <a:t>viscous</a:t>
            </a:r>
            <a:r>
              <a:rPr lang="fr-FR" sz="2400" b="0" dirty="0">
                <a:solidFill>
                  <a:schemeClr val="tx1"/>
                </a:solidFill>
                <a:latin typeface="Arial" charset="0"/>
              </a:rPr>
              <a:t> forces</a:t>
            </a:r>
            <a:endParaRPr lang="en-GB" sz="24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299014" name="Object 6"/>
          <p:cNvGraphicFramePr>
            <a:graphicFrameLocks noChangeAspect="1"/>
          </p:cNvGraphicFramePr>
          <p:nvPr/>
        </p:nvGraphicFramePr>
        <p:xfrm>
          <a:off x="385396" y="2293938"/>
          <a:ext cx="3587262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419040" progId="Equation.DSMT4">
                  <p:embed/>
                </p:oleObj>
              </mc:Choice>
              <mc:Fallback>
                <p:oleObj name="Equation" r:id="rId2" imgW="1333440" imgH="419040" progId="Equation.DSMT4">
                  <p:embed/>
                  <p:pic>
                    <p:nvPicPr>
                      <p:cNvPr id="299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396" y="2293938"/>
                        <a:ext cx="3587262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9015" name="Object 7"/>
          <p:cNvGraphicFramePr>
            <a:graphicFrameLocks noChangeAspect="1"/>
          </p:cNvGraphicFramePr>
          <p:nvPr/>
        </p:nvGraphicFramePr>
        <p:xfrm>
          <a:off x="370743" y="3543300"/>
          <a:ext cx="174234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2990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43" y="3543300"/>
                        <a:ext cx="1742342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9019" name="Rectangle 8"/>
          <p:cNvSpPr>
            <a:spLocks noChangeArrowheads="1"/>
          </p:cNvSpPr>
          <p:nvPr/>
        </p:nvSpPr>
        <p:spPr bwMode="auto">
          <a:xfrm>
            <a:off x="2577612" y="3824288"/>
            <a:ext cx="48061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>
                <a:solidFill>
                  <a:schemeClr val="tx1"/>
                </a:solidFill>
                <a:latin typeface="Arial" charset="0"/>
              </a:rPr>
              <a:t>Ratio of inertia and viscous forces</a:t>
            </a:r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20" name="Rectangle 9"/>
          <p:cNvSpPr>
            <a:spLocks noChangeArrowheads="1"/>
          </p:cNvSpPr>
          <p:nvPr/>
        </p:nvSpPr>
        <p:spPr bwMode="auto">
          <a:xfrm>
            <a:off x="460131" y="4746625"/>
            <a:ext cx="480933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>
                <a:solidFill>
                  <a:schemeClr val="tx1"/>
                </a:solidFill>
                <a:latin typeface="Arial" charset="0"/>
              </a:rPr>
              <a:t>g = gravitational acceleration m/s</a:t>
            </a:r>
            <a:r>
              <a:rPr lang="fr-FR" sz="2400" b="0" baseline="30000">
                <a:solidFill>
                  <a:schemeClr val="tx1"/>
                </a:solidFill>
                <a:latin typeface="Arial" charset="0"/>
              </a:rPr>
              <a:t>2</a:t>
            </a:r>
            <a:endParaRPr lang="en-GB" sz="2400" b="0" baseline="30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21" name="Rectangle 10"/>
          <p:cNvSpPr>
            <a:spLocks noChangeArrowheads="1"/>
          </p:cNvSpPr>
          <p:nvPr/>
        </p:nvSpPr>
        <p:spPr bwMode="auto">
          <a:xfrm>
            <a:off x="460131" y="5227638"/>
            <a:ext cx="553632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>
                <a:solidFill>
                  <a:schemeClr val="tx1"/>
                </a:solidFill>
                <a:latin typeface="Symbol" pitchFamily="18" charset="2"/>
              </a:rPr>
              <a:t>b</a:t>
            </a:r>
            <a:r>
              <a:rPr lang="fr-FR" sz="2400" b="0">
                <a:solidFill>
                  <a:schemeClr val="tx1"/>
                </a:solidFill>
                <a:latin typeface="Arial" charset="0"/>
              </a:rPr>
              <a:t> = volumetric expansion coefficient K</a:t>
            </a:r>
            <a:r>
              <a:rPr lang="fr-FR" sz="2400" b="0" baseline="30000">
                <a:solidFill>
                  <a:schemeClr val="tx1"/>
                </a:solidFill>
                <a:latin typeface="Arial" charset="0"/>
              </a:rPr>
              <a:t>-1</a:t>
            </a:r>
            <a:endParaRPr lang="en-GB" sz="2400" b="0" baseline="300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22" name="Rectangle 11"/>
          <p:cNvSpPr>
            <a:spLocks noChangeArrowheads="1"/>
          </p:cNvSpPr>
          <p:nvPr/>
        </p:nvSpPr>
        <p:spPr bwMode="auto">
          <a:xfrm>
            <a:off x="460131" y="5703888"/>
            <a:ext cx="3938899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400" b="0">
                <a:solidFill>
                  <a:schemeClr val="tx1"/>
                </a:solidFill>
                <a:latin typeface="Arial" charset="0"/>
                <a:sym typeface="Symbol" pitchFamily="18" charset="2"/>
              </a:rPr>
              <a:t></a:t>
            </a:r>
            <a:r>
              <a:rPr lang="fr-FR" sz="2400" b="0">
                <a:solidFill>
                  <a:schemeClr val="tx1"/>
                </a:solidFill>
                <a:latin typeface="Arial" charset="0"/>
              </a:rPr>
              <a:t> = kinematic viscosity m</a:t>
            </a:r>
            <a:r>
              <a:rPr lang="fr-FR" sz="2400" b="0" baseline="30000">
                <a:solidFill>
                  <a:schemeClr val="tx1"/>
                </a:solidFill>
                <a:latin typeface="Arial" charset="0"/>
              </a:rPr>
              <a:t>2</a:t>
            </a:r>
            <a:r>
              <a:rPr lang="fr-FR" sz="2400" b="0">
                <a:solidFill>
                  <a:schemeClr val="tx1"/>
                </a:solidFill>
                <a:latin typeface="Arial" charset="0"/>
              </a:rPr>
              <a:t>/s</a:t>
            </a:r>
            <a:endParaRPr lang="en-GB" sz="24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9023" name="Rectangle 12"/>
          <p:cNvSpPr>
            <a:spLocks noChangeArrowheads="1"/>
          </p:cNvSpPr>
          <p:nvPr/>
        </p:nvSpPr>
        <p:spPr bwMode="auto">
          <a:xfrm>
            <a:off x="4548554" y="5843588"/>
            <a:ext cx="447088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1800" b="0">
                <a:solidFill>
                  <a:schemeClr val="tx1"/>
                </a:solidFill>
              </a:rPr>
              <a:t>F.P. Incropera, D.P. DeWitt; </a:t>
            </a:r>
            <a:r>
              <a:rPr lang="fr-CH" sz="1800" b="0" i="1">
                <a:solidFill>
                  <a:schemeClr val="tx1"/>
                </a:solidFill>
              </a:rPr>
              <a:t>Fundamentals of Heat and Mass Transfer</a:t>
            </a:r>
            <a:r>
              <a:rPr lang="fr-CH" sz="1800" b="0">
                <a:solidFill>
                  <a:schemeClr val="tx1"/>
                </a:solidFill>
              </a:rPr>
              <a:t>; John Wiley &amp; Sons, NY, 4th ed. 1996</a:t>
            </a:r>
            <a:endParaRPr lang="en-GB" sz="1800" b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43608" y="1426865"/>
                <a:ext cx="3816424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CH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CH" sz="3200" i="1">
                            <a:latin typeface="Cambria Math"/>
                          </a:rPr>
                          <m:t>𝐺𝑟</m:t>
                        </m:r>
                      </m:e>
                      <m:sub>
                        <m:r>
                          <a:rPr lang="de-CH" sz="3200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3200" dirty="0"/>
                  <a:t>/</a:t>
                </a:r>
                <a:r>
                  <a:rPr lang="de-CH" sz="32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CH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CH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3200" i="1">
                                <a:latin typeface="Cambria Math"/>
                              </a:rPr>
                              <m:t>𝑅𝑒</m:t>
                            </m:r>
                          </m:e>
                          <m:sub>
                            <m:r>
                              <a:rPr lang="de-CH" sz="3200" b="0" i="1" smtClean="0">
                                <a:latin typeface="Cambria Math"/>
                              </a:rPr>
                              <m:t>𝐿</m:t>
                            </m:r>
                          </m:sub>
                        </m:sSub>
                      </m:e>
                      <m:sup>
                        <m:r>
                          <a:rPr lang="de-CH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de-CH" sz="3200" i="1">
                        <a:latin typeface="Cambria Math"/>
                        <a:ea typeface="Cambria Math"/>
                      </a:rPr>
                      <m:t>≪</m:t>
                    </m:r>
                  </m:oMath>
                </a14:m>
                <a:r>
                  <a:rPr lang="en-US" sz="3200" dirty="0"/>
                  <a:t> 1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426865"/>
                <a:ext cx="3816424" cy="614399"/>
              </a:xfrm>
              <a:prstGeom prst="rect">
                <a:avLst/>
              </a:prstGeom>
              <a:blipFill rotWithShape="1">
                <a:blip r:embed="rId7"/>
                <a:stretch>
                  <a:fillRect t="-7921" b="-31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52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Radiation </a:t>
            </a:r>
            <a:r>
              <a:rPr lang="fr-CH" dirty="0" err="1"/>
              <a:t>Cooling</a:t>
            </a:r>
            <a:endParaRPr lang="en-GB" dirty="0"/>
          </a:p>
        </p:txBody>
      </p:sp>
      <p:graphicFrame>
        <p:nvGraphicFramePr>
          <p:cNvPr id="300035" name="Object 3"/>
          <p:cNvGraphicFramePr>
            <a:graphicFrameLocks noChangeAspect="1"/>
          </p:cNvGraphicFramePr>
          <p:nvPr/>
        </p:nvGraphicFramePr>
        <p:xfrm>
          <a:off x="251520" y="2564904"/>
          <a:ext cx="62690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87440" imgH="431640" progId="Equation.DSMT4">
                  <p:embed/>
                </p:oleObj>
              </mc:Choice>
              <mc:Fallback>
                <p:oleObj name="Equation" r:id="rId2" imgW="3187440" imgH="431640" progId="Equation.DSMT4">
                  <p:embed/>
                  <p:pic>
                    <p:nvPicPr>
                      <p:cNvPr id="3000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564904"/>
                        <a:ext cx="62690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6" name="Object 4"/>
          <p:cNvGraphicFramePr>
            <a:graphicFrameLocks noChangeAspect="1"/>
          </p:cNvGraphicFramePr>
          <p:nvPr/>
        </p:nvGraphicFramePr>
        <p:xfrm>
          <a:off x="271463" y="3644900"/>
          <a:ext cx="34321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203040" progId="Equation.DSMT4">
                  <p:embed/>
                </p:oleObj>
              </mc:Choice>
              <mc:Fallback>
                <p:oleObj name="Equation" r:id="rId4" imgW="1625400" imgH="203040" progId="Equation.DSMT4">
                  <p:embed/>
                  <p:pic>
                    <p:nvPicPr>
                      <p:cNvPr id="3000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3644900"/>
                        <a:ext cx="34321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3923928" y="1328406"/>
          <a:ext cx="34321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15920" imgH="241200" progId="Equation.DSMT4">
                  <p:embed/>
                </p:oleObj>
              </mc:Choice>
              <mc:Fallback>
                <p:oleObj name="Equation" r:id="rId6" imgW="1015920" imgH="241200" progId="Equation.DSMT4">
                  <p:embed/>
                  <p:pic>
                    <p:nvPicPr>
                      <p:cNvPr id="3000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28406"/>
                        <a:ext cx="3432175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8" name="Object 6"/>
          <p:cNvGraphicFramePr>
            <a:graphicFrameLocks noChangeAspect="1"/>
          </p:cNvGraphicFramePr>
          <p:nvPr/>
        </p:nvGraphicFramePr>
        <p:xfrm>
          <a:off x="1373188" y="4354513"/>
          <a:ext cx="34940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17360" imgH="203040" progId="Equation.DSMT4">
                  <p:embed/>
                </p:oleObj>
              </mc:Choice>
              <mc:Fallback>
                <p:oleObj name="Equation" r:id="rId8" imgW="1917360" imgH="203040" progId="Equation.DSMT4">
                  <p:embed/>
                  <p:pic>
                    <p:nvPicPr>
                      <p:cNvPr id="3000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354513"/>
                        <a:ext cx="34940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39" name="Object 7"/>
          <p:cNvGraphicFramePr>
            <a:graphicFrameLocks noChangeAspect="1"/>
          </p:cNvGraphicFramePr>
          <p:nvPr/>
        </p:nvGraphicFramePr>
        <p:xfrm>
          <a:off x="1362075" y="4787900"/>
          <a:ext cx="32178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177480" progId="Equation.DSMT4">
                  <p:embed/>
                </p:oleObj>
              </mc:Choice>
              <mc:Fallback>
                <p:oleObj name="Equation" r:id="rId10" imgW="1765080" imgH="177480" progId="Equation.DSMT4">
                  <p:embed/>
                  <p:pic>
                    <p:nvPicPr>
                      <p:cNvPr id="3000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2075" y="4787900"/>
                        <a:ext cx="32178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0" name="Object 8"/>
          <p:cNvGraphicFramePr>
            <a:graphicFrameLocks noChangeAspect="1"/>
          </p:cNvGraphicFramePr>
          <p:nvPr/>
        </p:nvGraphicFramePr>
        <p:xfrm>
          <a:off x="1731963" y="5164138"/>
          <a:ext cx="24050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20480" imgH="203040" progId="Equation.DSMT4">
                  <p:embed/>
                </p:oleObj>
              </mc:Choice>
              <mc:Fallback>
                <p:oleObj name="Equation" r:id="rId12" imgW="1320480" imgH="203040" progId="Equation.DSMT4">
                  <p:embed/>
                  <p:pic>
                    <p:nvPicPr>
                      <p:cNvPr id="30004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1963" y="5164138"/>
                        <a:ext cx="24050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0041" name="Object 9"/>
          <p:cNvGraphicFramePr>
            <a:graphicFrameLocks noChangeAspect="1"/>
          </p:cNvGraphicFramePr>
          <p:nvPr/>
        </p:nvGraphicFramePr>
        <p:xfrm>
          <a:off x="2549525" y="5616575"/>
          <a:ext cx="15970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76240" imgH="177480" progId="Equation.DSMT4">
                  <p:embed/>
                </p:oleObj>
              </mc:Choice>
              <mc:Fallback>
                <p:oleObj name="Equation" r:id="rId14" imgW="876240" imgH="177480" progId="Equation.DSMT4">
                  <p:embed/>
                  <p:pic>
                    <p:nvPicPr>
                      <p:cNvPr id="30004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5616575"/>
                        <a:ext cx="1597025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527827" y="4437112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0000"/>
                </a:solidFill>
              </a:rPr>
              <a:t>increases very strongly with temperature!!!</a:t>
            </a:r>
          </a:p>
          <a:p>
            <a:endParaRPr lang="en-GB" dirty="0">
              <a:solidFill>
                <a:srgbClr val="990000"/>
              </a:solidFill>
            </a:endParaRPr>
          </a:p>
          <a:p>
            <a:r>
              <a:rPr lang="en-GB" dirty="0">
                <a:solidFill>
                  <a:srgbClr val="990000"/>
                </a:solidFill>
              </a:rPr>
              <a:t>maybe important in some cases.</a:t>
            </a:r>
          </a:p>
          <a:p>
            <a:endParaRPr lang="en-GB" dirty="0">
              <a:solidFill>
                <a:srgbClr val="99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37132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Stefan–Boltzmann law</a:t>
            </a:r>
          </a:p>
        </p:txBody>
      </p:sp>
    </p:spTree>
    <p:extLst>
      <p:ext uri="{BB962C8B-B14F-4D97-AF65-F5344CB8AC3E}">
        <p14:creationId xmlns:p14="http://schemas.microsoft.com/office/powerpoint/2010/main" val="30604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Phase changes &amp; Chemical reactions</a:t>
            </a:r>
            <a:endParaRPr lang="en-GB"/>
          </a:p>
        </p:txBody>
      </p:sp>
      <p:sp>
        <p:nvSpPr>
          <p:cNvPr id="302091" name="Rectangle 4"/>
          <p:cNvSpPr>
            <a:spLocks noChangeArrowheads="1"/>
          </p:cNvSpPr>
          <p:nvPr/>
        </p:nvSpPr>
        <p:spPr bwMode="auto">
          <a:xfrm>
            <a:off x="2339752" y="3284984"/>
            <a:ext cx="28632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2400" b="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fr-CH" sz="2400" b="0" dirty="0" err="1">
                <a:solidFill>
                  <a:schemeClr val="tx1"/>
                </a:solidFill>
                <a:latin typeface="Arial" charset="0"/>
              </a:rPr>
              <a:t>H</a:t>
            </a:r>
            <a:r>
              <a:rPr lang="fr-CH" sz="2400" b="0" baseline="-25000" dirty="0" err="1">
                <a:solidFill>
                  <a:schemeClr val="tx1"/>
                </a:solidFill>
                <a:latin typeface="Arial" charset="0"/>
              </a:rPr>
              <a:t>m</a:t>
            </a:r>
            <a:r>
              <a:rPr lang="fr-CH" sz="2400" b="0" dirty="0">
                <a:solidFill>
                  <a:schemeClr val="tx1"/>
                </a:solidFill>
                <a:latin typeface="Arial" charset="0"/>
              </a:rPr>
              <a:t>= 2-10 kcal/mol</a:t>
            </a:r>
            <a:endParaRPr lang="en-GB" sz="2400" b="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02085" name="Object 5"/>
          <p:cNvGraphicFramePr>
            <a:graphicFrameLocks noChangeAspect="1"/>
          </p:cNvGraphicFramePr>
          <p:nvPr/>
        </p:nvGraphicFramePr>
        <p:xfrm>
          <a:off x="17264" y="2420888"/>
          <a:ext cx="9126736" cy="69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241200" progId="Equation.DSMT4">
                  <p:embed/>
                </p:oleObj>
              </mc:Choice>
              <mc:Fallback>
                <p:oleObj name="Equation" r:id="rId2" imgW="3162240" imgH="241200" progId="Equation.DSMT4">
                  <p:embed/>
                  <p:pic>
                    <p:nvPicPr>
                      <p:cNvPr id="30208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" y="2420888"/>
                        <a:ext cx="9126736" cy="6990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2092" name="Rectangle 6"/>
          <p:cNvSpPr>
            <a:spLocks noChangeArrowheads="1"/>
          </p:cNvSpPr>
          <p:nvPr/>
        </p:nvSpPr>
        <p:spPr bwMode="auto">
          <a:xfrm>
            <a:off x="5580112" y="3284984"/>
            <a:ext cx="313739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2400" b="0" dirty="0" err="1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fr-CH" sz="2400" b="0" dirty="0" err="1">
                <a:solidFill>
                  <a:schemeClr val="tx1"/>
                </a:solidFill>
                <a:latin typeface="Arial" charset="0"/>
              </a:rPr>
              <a:t>H</a:t>
            </a:r>
            <a:r>
              <a:rPr lang="fr-CH" sz="2400" b="0" baseline="-25000" dirty="0" err="1">
                <a:solidFill>
                  <a:schemeClr val="tx1"/>
                </a:solidFill>
                <a:latin typeface="Arial" charset="0"/>
              </a:rPr>
              <a:t>v</a:t>
            </a:r>
            <a:r>
              <a:rPr lang="fr-CH" sz="2400" b="0" dirty="0">
                <a:solidFill>
                  <a:schemeClr val="tx1"/>
                </a:solidFill>
                <a:latin typeface="Arial" charset="0"/>
              </a:rPr>
              <a:t>= 50-100 kcal/mol</a:t>
            </a:r>
            <a:endParaRPr lang="en-GB" sz="24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98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Comparison</a:t>
            </a:r>
            <a:r>
              <a:rPr lang="fr-CH" dirty="0"/>
              <a:t>: Convection - Radiation</a:t>
            </a:r>
            <a:endParaRPr lang="en-GB" dirty="0"/>
          </a:p>
        </p:txBody>
      </p:sp>
      <p:graphicFrame>
        <p:nvGraphicFramePr>
          <p:cNvPr id="301059" name="Object 3"/>
          <p:cNvGraphicFramePr>
            <a:graphicFrameLocks noChangeAspect="1"/>
          </p:cNvGraphicFramePr>
          <p:nvPr/>
        </p:nvGraphicFramePr>
        <p:xfrm>
          <a:off x="2915816" y="1628800"/>
          <a:ext cx="3147646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76240" imgH="228600" progId="Equation.DSMT4">
                  <p:embed/>
                </p:oleObj>
              </mc:Choice>
              <mc:Fallback>
                <p:oleObj name="Equation" r:id="rId2" imgW="876240" imgH="228600" progId="Equation.DSMT4">
                  <p:embed/>
                  <p:pic>
                    <p:nvPicPr>
                      <p:cNvPr id="301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1628800"/>
                        <a:ext cx="3147646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353818" y="2924944"/>
          <a:ext cx="8600343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84320" imgH="279360" progId="Equation.DSMT4">
                  <p:embed/>
                </p:oleObj>
              </mc:Choice>
              <mc:Fallback>
                <p:oleObj name="Equation" r:id="rId4" imgW="3784320" imgH="279360" progId="Equation.DSMT4">
                  <p:embed/>
                  <p:pic>
                    <p:nvPicPr>
                      <p:cNvPr id="30106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18" y="2924944"/>
                        <a:ext cx="8600343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064" name="Rectangle 5"/>
          <p:cNvSpPr>
            <a:spLocks noChangeArrowheads="1"/>
          </p:cNvSpPr>
          <p:nvPr/>
        </p:nvSpPr>
        <p:spPr bwMode="auto">
          <a:xfrm>
            <a:off x="353818" y="3772153"/>
            <a:ext cx="2342308" cy="116955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Example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: </a:t>
            </a:r>
          </a:p>
          <a:p>
            <a:pPr eaLnBrk="0" hangingPunct="0">
              <a:spcBef>
                <a:spcPct val="50000"/>
              </a:spcBef>
            </a:pP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emissivity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0.4</a:t>
            </a:r>
            <a:endParaRPr lang="en-GB" sz="28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01062" name="Object 6"/>
          <p:cNvGraphicFramePr>
            <a:graphicFrameLocks noChangeAspect="1"/>
          </p:cNvGraphicFramePr>
          <p:nvPr/>
        </p:nvGraphicFramePr>
        <p:xfrm>
          <a:off x="4067944" y="5852793"/>
          <a:ext cx="3387725" cy="68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228600" progId="Equation.DSMT4">
                  <p:embed/>
                </p:oleObj>
              </mc:Choice>
              <mc:Fallback>
                <p:oleObj name="Equation" r:id="rId6" imgW="1130040" imgH="228600" progId="Equation.DSMT4">
                  <p:embed/>
                  <p:pic>
                    <p:nvPicPr>
                      <p:cNvPr id="30106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852793"/>
                        <a:ext cx="3387725" cy="68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ieren 4"/>
          <p:cNvGrpSpPr/>
          <p:nvPr/>
        </p:nvGrpSpPr>
        <p:grpSpPr>
          <a:xfrm>
            <a:off x="3125424" y="3943952"/>
            <a:ext cx="2728431" cy="1793293"/>
            <a:chOff x="353818" y="980728"/>
            <a:chExt cx="2728431" cy="1793293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28" t="2407" r="13358" b="4239"/>
            <a:stretch/>
          </p:blipFill>
          <p:spPr>
            <a:xfrm>
              <a:off x="353818" y="980728"/>
              <a:ext cx="2706014" cy="1769317"/>
            </a:xfrm>
            <a:prstGeom prst="rect">
              <a:avLst/>
            </a:prstGeom>
          </p:spPr>
        </p:pic>
        <p:sp>
          <p:nvSpPr>
            <p:cNvPr id="4" name="Freihandform 3"/>
            <p:cNvSpPr/>
            <p:nvPr/>
          </p:nvSpPr>
          <p:spPr>
            <a:xfrm>
              <a:off x="1078787" y="1654138"/>
              <a:ext cx="2003462" cy="1119883"/>
            </a:xfrm>
            <a:custGeom>
              <a:avLst/>
              <a:gdLst>
                <a:gd name="connsiteX0" fmla="*/ 0 w 2003461"/>
                <a:gd name="connsiteY0" fmla="*/ 945222 h 945222"/>
                <a:gd name="connsiteX1" fmla="*/ 0 w 2003461"/>
                <a:gd name="connsiteY1" fmla="*/ 400692 h 945222"/>
                <a:gd name="connsiteX2" fmla="*/ 133564 w 2003461"/>
                <a:gd name="connsiteY2" fmla="*/ 328773 h 945222"/>
                <a:gd name="connsiteX3" fmla="*/ 410966 w 2003461"/>
                <a:gd name="connsiteY3" fmla="*/ 328773 h 945222"/>
                <a:gd name="connsiteX4" fmla="*/ 626724 w 2003461"/>
                <a:gd name="connsiteY4" fmla="*/ 297950 h 945222"/>
                <a:gd name="connsiteX5" fmla="*/ 719191 w 2003461"/>
                <a:gd name="connsiteY5" fmla="*/ 184935 h 945222"/>
                <a:gd name="connsiteX6" fmla="*/ 883578 w 2003461"/>
                <a:gd name="connsiteY6" fmla="*/ 30822 h 945222"/>
                <a:gd name="connsiteX7" fmla="*/ 1263722 w 2003461"/>
                <a:gd name="connsiteY7" fmla="*/ 0 h 945222"/>
                <a:gd name="connsiteX8" fmla="*/ 1571946 w 2003461"/>
                <a:gd name="connsiteY8" fmla="*/ 71919 h 945222"/>
                <a:gd name="connsiteX9" fmla="*/ 1982913 w 2003461"/>
                <a:gd name="connsiteY9" fmla="*/ 92467 h 945222"/>
                <a:gd name="connsiteX10" fmla="*/ 2003461 w 2003461"/>
                <a:gd name="connsiteY10" fmla="*/ 945222 h 945222"/>
                <a:gd name="connsiteX11" fmla="*/ 0 w 2003461"/>
                <a:gd name="connsiteY11" fmla="*/ 945222 h 945222"/>
                <a:gd name="connsiteX0" fmla="*/ 0 w 2003461"/>
                <a:gd name="connsiteY0" fmla="*/ 945222 h 945222"/>
                <a:gd name="connsiteX1" fmla="*/ 0 w 2003461"/>
                <a:gd name="connsiteY1" fmla="*/ 400692 h 945222"/>
                <a:gd name="connsiteX2" fmla="*/ 133564 w 2003461"/>
                <a:gd name="connsiteY2" fmla="*/ 328773 h 945222"/>
                <a:gd name="connsiteX3" fmla="*/ 410966 w 2003461"/>
                <a:gd name="connsiteY3" fmla="*/ 328773 h 945222"/>
                <a:gd name="connsiteX4" fmla="*/ 626724 w 2003461"/>
                <a:gd name="connsiteY4" fmla="*/ 297950 h 945222"/>
                <a:gd name="connsiteX5" fmla="*/ 719191 w 2003461"/>
                <a:gd name="connsiteY5" fmla="*/ 184935 h 945222"/>
                <a:gd name="connsiteX6" fmla="*/ 883578 w 2003461"/>
                <a:gd name="connsiteY6" fmla="*/ 30822 h 945222"/>
                <a:gd name="connsiteX7" fmla="*/ 1263722 w 2003461"/>
                <a:gd name="connsiteY7" fmla="*/ 0 h 945222"/>
                <a:gd name="connsiteX8" fmla="*/ 1715784 w 2003461"/>
                <a:gd name="connsiteY8" fmla="*/ 82193 h 945222"/>
                <a:gd name="connsiteX9" fmla="*/ 1982913 w 2003461"/>
                <a:gd name="connsiteY9" fmla="*/ 92467 h 945222"/>
                <a:gd name="connsiteX10" fmla="*/ 2003461 w 2003461"/>
                <a:gd name="connsiteY10" fmla="*/ 945222 h 945222"/>
                <a:gd name="connsiteX11" fmla="*/ 0 w 2003461"/>
                <a:gd name="connsiteY11" fmla="*/ 945222 h 945222"/>
                <a:gd name="connsiteX0" fmla="*/ 0 w 2003462"/>
                <a:gd name="connsiteY0" fmla="*/ 1119883 h 1119883"/>
                <a:gd name="connsiteX1" fmla="*/ 0 w 2003462"/>
                <a:gd name="connsiteY1" fmla="*/ 575353 h 1119883"/>
                <a:gd name="connsiteX2" fmla="*/ 133564 w 2003462"/>
                <a:gd name="connsiteY2" fmla="*/ 503434 h 1119883"/>
                <a:gd name="connsiteX3" fmla="*/ 410966 w 2003462"/>
                <a:gd name="connsiteY3" fmla="*/ 503434 h 1119883"/>
                <a:gd name="connsiteX4" fmla="*/ 626724 w 2003462"/>
                <a:gd name="connsiteY4" fmla="*/ 472611 h 1119883"/>
                <a:gd name="connsiteX5" fmla="*/ 719191 w 2003462"/>
                <a:gd name="connsiteY5" fmla="*/ 359596 h 1119883"/>
                <a:gd name="connsiteX6" fmla="*/ 883578 w 2003462"/>
                <a:gd name="connsiteY6" fmla="*/ 205483 h 1119883"/>
                <a:gd name="connsiteX7" fmla="*/ 1263722 w 2003462"/>
                <a:gd name="connsiteY7" fmla="*/ 174661 h 1119883"/>
                <a:gd name="connsiteX8" fmla="*/ 1715784 w 2003462"/>
                <a:gd name="connsiteY8" fmla="*/ 256854 h 1119883"/>
                <a:gd name="connsiteX9" fmla="*/ 2003462 w 2003462"/>
                <a:gd name="connsiteY9" fmla="*/ 0 h 1119883"/>
                <a:gd name="connsiteX10" fmla="*/ 2003461 w 2003462"/>
                <a:gd name="connsiteY10" fmla="*/ 1119883 h 1119883"/>
                <a:gd name="connsiteX11" fmla="*/ 0 w 2003462"/>
                <a:gd name="connsiteY11" fmla="*/ 1119883 h 1119883"/>
                <a:gd name="connsiteX0" fmla="*/ 0 w 2003462"/>
                <a:gd name="connsiteY0" fmla="*/ 1119883 h 1119883"/>
                <a:gd name="connsiteX1" fmla="*/ 0 w 2003462"/>
                <a:gd name="connsiteY1" fmla="*/ 575353 h 1119883"/>
                <a:gd name="connsiteX2" fmla="*/ 133564 w 2003462"/>
                <a:gd name="connsiteY2" fmla="*/ 503434 h 1119883"/>
                <a:gd name="connsiteX3" fmla="*/ 410966 w 2003462"/>
                <a:gd name="connsiteY3" fmla="*/ 503434 h 1119883"/>
                <a:gd name="connsiteX4" fmla="*/ 626724 w 2003462"/>
                <a:gd name="connsiteY4" fmla="*/ 472611 h 1119883"/>
                <a:gd name="connsiteX5" fmla="*/ 585627 w 2003462"/>
                <a:gd name="connsiteY5" fmla="*/ 328774 h 1119883"/>
                <a:gd name="connsiteX6" fmla="*/ 883578 w 2003462"/>
                <a:gd name="connsiteY6" fmla="*/ 205483 h 1119883"/>
                <a:gd name="connsiteX7" fmla="*/ 1263722 w 2003462"/>
                <a:gd name="connsiteY7" fmla="*/ 174661 h 1119883"/>
                <a:gd name="connsiteX8" fmla="*/ 1715784 w 2003462"/>
                <a:gd name="connsiteY8" fmla="*/ 256854 h 1119883"/>
                <a:gd name="connsiteX9" fmla="*/ 2003462 w 2003462"/>
                <a:gd name="connsiteY9" fmla="*/ 0 h 1119883"/>
                <a:gd name="connsiteX10" fmla="*/ 2003461 w 2003462"/>
                <a:gd name="connsiteY10" fmla="*/ 1119883 h 1119883"/>
                <a:gd name="connsiteX11" fmla="*/ 0 w 2003462"/>
                <a:gd name="connsiteY11" fmla="*/ 1119883 h 1119883"/>
                <a:gd name="connsiteX0" fmla="*/ 0 w 2003462"/>
                <a:gd name="connsiteY0" fmla="*/ 1119883 h 1119883"/>
                <a:gd name="connsiteX1" fmla="*/ 0 w 2003462"/>
                <a:gd name="connsiteY1" fmla="*/ 575353 h 1119883"/>
                <a:gd name="connsiteX2" fmla="*/ 133564 w 2003462"/>
                <a:gd name="connsiteY2" fmla="*/ 503434 h 1119883"/>
                <a:gd name="connsiteX3" fmla="*/ 410966 w 2003462"/>
                <a:gd name="connsiteY3" fmla="*/ 503434 h 1119883"/>
                <a:gd name="connsiteX4" fmla="*/ 523983 w 2003462"/>
                <a:gd name="connsiteY4" fmla="*/ 431514 h 1119883"/>
                <a:gd name="connsiteX5" fmla="*/ 585627 w 2003462"/>
                <a:gd name="connsiteY5" fmla="*/ 328774 h 1119883"/>
                <a:gd name="connsiteX6" fmla="*/ 883578 w 2003462"/>
                <a:gd name="connsiteY6" fmla="*/ 205483 h 1119883"/>
                <a:gd name="connsiteX7" fmla="*/ 1263722 w 2003462"/>
                <a:gd name="connsiteY7" fmla="*/ 174661 h 1119883"/>
                <a:gd name="connsiteX8" fmla="*/ 1715784 w 2003462"/>
                <a:gd name="connsiteY8" fmla="*/ 256854 h 1119883"/>
                <a:gd name="connsiteX9" fmla="*/ 2003462 w 2003462"/>
                <a:gd name="connsiteY9" fmla="*/ 0 h 1119883"/>
                <a:gd name="connsiteX10" fmla="*/ 2003461 w 2003462"/>
                <a:gd name="connsiteY10" fmla="*/ 1119883 h 1119883"/>
                <a:gd name="connsiteX11" fmla="*/ 0 w 2003462"/>
                <a:gd name="connsiteY11" fmla="*/ 1119883 h 1119883"/>
                <a:gd name="connsiteX0" fmla="*/ 0 w 2003462"/>
                <a:gd name="connsiteY0" fmla="*/ 1119883 h 1119883"/>
                <a:gd name="connsiteX1" fmla="*/ 0 w 2003462"/>
                <a:gd name="connsiteY1" fmla="*/ 575353 h 1119883"/>
                <a:gd name="connsiteX2" fmla="*/ 133564 w 2003462"/>
                <a:gd name="connsiteY2" fmla="*/ 503434 h 1119883"/>
                <a:gd name="connsiteX3" fmla="*/ 297950 w 2003462"/>
                <a:gd name="connsiteY3" fmla="*/ 472612 h 1119883"/>
                <a:gd name="connsiteX4" fmla="*/ 523983 w 2003462"/>
                <a:gd name="connsiteY4" fmla="*/ 431514 h 1119883"/>
                <a:gd name="connsiteX5" fmla="*/ 585627 w 2003462"/>
                <a:gd name="connsiteY5" fmla="*/ 328774 h 1119883"/>
                <a:gd name="connsiteX6" fmla="*/ 883578 w 2003462"/>
                <a:gd name="connsiteY6" fmla="*/ 205483 h 1119883"/>
                <a:gd name="connsiteX7" fmla="*/ 1263722 w 2003462"/>
                <a:gd name="connsiteY7" fmla="*/ 174661 h 1119883"/>
                <a:gd name="connsiteX8" fmla="*/ 1715784 w 2003462"/>
                <a:gd name="connsiteY8" fmla="*/ 256854 h 1119883"/>
                <a:gd name="connsiteX9" fmla="*/ 2003462 w 2003462"/>
                <a:gd name="connsiteY9" fmla="*/ 0 h 1119883"/>
                <a:gd name="connsiteX10" fmla="*/ 2003461 w 2003462"/>
                <a:gd name="connsiteY10" fmla="*/ 1119883 h 1119883"/>
                <a:gd name="connsiteX11" fmla="*/ 0 w 2003462"/>
                <a:gd name="connsiteY11" fmla="*/ 1119883 h 1119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03462" h="1119883">
                  <a:moveTo>
                    <a:pt x="0" y="1119883"/>
                  </a:moveTo>
                  <a:lnTo>
                    <a:pt x="0" y="575353"/>
                  </a:lnTo>
                  <a:lnTo>
                    <a:pt x="133564" y="503434"/>
                  </a:lnTo>
                  <a:lnTo>
                    <a:pt x="297950" y="472612"/>
                  </a:lnTo>
                  <a:lnTo>
                    <a:pt x="523983" y="431514"/>
                  </a:lnTo>
                  <a:lnTo>
                    <a:pt x="585627" y="328774"/>
                  </a:lnTo>
                  <a:lnTo>
                    <a:pt x="883578" y="205483"/>
                  </a:lnTo>
                  <a:lnTo>
                    <a:pt x="1263722" y="174661"/>
                  </a:lnTo>
                  <a:lnTo>
                    <a:pt x="1715784" y="256854"/>
                  </a:lnTo>
                  <a:lnTo>
                    <a:pt x="2003462" y="0"/>
                  </a:lnTo>
                  <a:cubicBezTo>
                    <a:pt x="2003462" y="373294"/>
                    <a:pt x="2003461" y="746589"/>
                    <a:pt x="2003461" y="1119883"/>
                  </a:cubicBezTo>
                  <a:lnTo>
                    <a:pt x="0" y="11198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89416" y="4962087"/>
          <a:ext cx="4035425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46040" imgH="279360" progId="Equation.DSMT4">
                  <p:embed/>
                </p:oleObj>
              </mc:Choice>
              <mc:Fallback>
                <p:oleObj name="Equation" r:id="rId9" imgW="1346040" imgH="279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9416" y="4962087"/>
                        <a:ext cx="4035425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4604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/>
              <a:t>Thermal </a:t>
            </a:r>
            <a:r>
              <a:rPr lang="fr-CH" dirty="0" err="1"/>
              <a:t>Penetration</a:t>
            </a:r>
            <a:r>
              <a:rPr lang="fr-CH" dirty="0"/>
              <a:t> </a:t>
            </a:r>
            <a:r>
              <a:rPr lang="fr-CH" dirty="0" err="1"/>
              <a:t>Depth</a:t>
            </a:r>
            <a:endParaRPr lang="en-GB" dirty="0"/>
          </a:p>
        </p:txBody>
      </p:sp>
      <p:sp>
        <p:nvSpPr>
          <p:cNvPr id="290825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150935" y="1039813"/>
            <a:ext cx="8856785" cy="5256212"/>
          </a:xfrm>
        </p:spPr>
        <p:txBody>
          <a:bodyPr/>
          <a:lstStyle/>
          <a:p>
            <a:pPr eaLnBrk="1" hangingPunct="1"/>
            <a:r>
              <a:rPr lang="fr-CH" dirty="0" err="1"/>
              <a:t>Pulsed</a:t>
            </a:r>
            <a:r>
              <a:rPr lang="fr-CH" dirty="0"/>
              <a:t> laser irradiation </a:t>
            </a:r>
            <a:r>
              <a:rPr lang="fr-CH" dirty="0" err="1"/>
              <a:t>results</a:t>
            </a:r>
            <a:r>
              <a:rPr lang="fr-CH" dirty="0"/>
              <a:t> in a </a:t>
            </a:r>
            <a:r>
              <a:rPr lang="fr-CH" dirty="0" err="1"/>
              <a:t>temperature</a:t>
            </a:r>
            <a:r>
              <a:rPr lang="fr-CH" dirty="0"/>
              <a:t> </a:t>
            </a:r>
            <a:r>
              <a:rPr lang="fr-CH" dirty="0" err="1"/>
              <a:t>rise</a:t>
            </a:r>
            <a:r>
              <a:rPr lang="fr-CH" dirty="0"/>
              <a:t> in the </a:t>
            </a:r>
            <a:r>
              <a:rPr lang="fr-CH" dirty="0" err="1"/>
              <a:t>material</a:t>
            </a:r>
            <a:r>
              <a:rPr lang="fr-CH" dirty="0"/>
              <a:t> to a </a:t>
            </a:r>
            <a:r>
              <a:rPr lang="fr-CH" dirty="0" err="1"/>
              <a:t>limited</a:t>
            </a:r>
            <a:r>
              <a:rPr lang="fr-CH" dirty="0"/>
              <a:t> </a:t>
            </a:r>
            <a:r>
              <a:rPr lang="fr-CH" dirty="0" err="1"/>
              <a:t>depth</a:t>
            </a:r>
            <a:r>
              <a:rPr lang="fr-CH" dirty="0"/>
              <a:t>.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405013" y="4221088"/>
                <a:ext cx="1743051" cy="811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D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i="1" smtClean="0">
                            <a:latin typeface="Cambria Math"/>
                            <a:ea typeface="Cambria Math"/>
                          </a:rPr>
                          <m:t>𝜅</m:t>
                        </m:r>
                      </m:num>
                      <m:den>
                        <m:r>
                          <a:rPr lang="en-GB" sz="3200" i="1" smtClean="0">
                            <a:latin typeface="Cambria Math"/>
                            <a:ea typeface="Cambria Math"/>
                          </a:rPr>
                          <m:t>𝜌</m:t>
                        </m:r>
                        <m:r>
                          <a:rPr lang="de-DE" sz="32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de-DE" sz="3200" b="0" i="1" smtClean="0">
                            <a:latin typeface="Cambria Math"/>
                            <a:ea typeface="Cambria Math"/>
                          </a:rPr>
                          <m:t>𝐶𝑝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013" y="4221088"/>
                <a:ext cx="1743051" cy="811312"/>
              </a:xfrm>
              <a:prstGeom prst="rect">
                <a:avLst/>
              </a:prstGeom>
              <a:blipFill rotWithShape="1">
                <a:blip r:embed="rId2"/>
                <a:stretch>
                  <a:fillRect l="-9123" t="-3731"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67544" y="444207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Heat diffusivity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551723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libri"/>
              </a:rPr>
              <a:t>κ – heat conductivity</a:t>
            </a:r>
          </a:p>
          <a:p>
            <a:r>
              <a:rPr lang="el-GR" dirty="0">
                <a:latin typeface="Calibri"/>
              </a:rPr>
              <a:t>ρ</a:t>
            </a:r>
            <a:r>
              <a:rPr lang="de-DE" dirty="0">
                <a:latin typeface="Calibri"/>
              </a:rPr>
              <a:t> – material </a:t>
            </a:r>
            <a:r>
              <a:rPr lang="de-DE" dirty="0" err="1">
                <a:latin typeface="Calibri"/>
              </a:rPr>
              <a:t>density</a:t>
            </a:r>
            <a:endParaRPr lang="de-DE" dirty="0">
              <a:latin typeface="Calibri"/>
            </a:endParaRPr>
          </a:p>
          <a:p>
            <a:r>
              <a:rPr lang="de-DE" dirty="0" err="1">
                <a:latin typeface="Calibri"/>
              </a:rPr>
              <a:t>C</a:t>
            </a:r>
            <a:r>
              <a:rPr lang="de-DE" baseline="-25000" dirty="0" err="1">
                <a:latin typeface="Calibri"/>
              </a:rPr>
              <a:t>p</a:t>
            </a:r>
            <a:r>
              <a:rPr lang="de-DE" dirty="0">
                <a:latin typeface="Calibri"/>
              </a:rPr>
              <a:t> – </a:t>
            </a:r>
            <a:r>
              <a:rPr lang="de-DE" dirty="0" err="1">
                <a:latin typeface="Calibri"/>
              </a:rPr>
              <a:t>heat</a:t>
            </a:r>
            <a:r>
              <a:rPr lang="de-DE" dirty="0">
                <a:latin typeface="Calibri"/>
              </a:rPr>
              <a:t> </a:t>
            </a:r>
            <a:r>
              <a:rPr lang="de-DE">
                <a:latin typeface="Calibri"/>
              </a:rPr>
              <a:t>capacity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771800" y="2886866"/>
                <a:ext cx="3286284" cy="6141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/>
                        </a:rPr>
                        <m:t>𝑙</m:t>
                      </m:r>
                      <m:r>
                        <a:rPr lang="de-DE" sz="2800" b="0" i="1" baseline="-25000" smtClean="0">
                          <a:latin typeface="Cambria Math"/>
                        </a:rPr>
                        <m:t>𝑡h𝑒𝑟𝑚𝑎𝑙</m:t>
                      </m:r>
                      <m:r>
                        <a:rPr lang="de-DE" sz="2800" b="0" i="1" smtClean="0">
                          <a:latin typeface="Cambria Math"/>
                        </a:rPr>
                        <m:t>= 2</m:t>
                      </m:r>
                      <m:rad>
                        <m:radPr>
                          <m:degHide m:val="on"/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de-DE" sz="2800" b="0" i="1" smtClean="0">
                              <a:latin typeface="Cambria Math"/>
                            </a:rPr>
                            <m:t>𝐷</m:t>
                          </m:r>
                          <m:r>
                            <a:rPr lang="de-DE" sz="2800" b="0" i="1" smtClean="0">
                              <a:latin typeface="Cambria Math"/>
                              <a:ea typeface="Cambria Math"/>
                            </a:rPr>
                            <m:t>𝜏</m:t>
                          </m:r>
                          <m:r>
                            <a:rPr lang="de-DE" sz="2800" b="0" i="1" baseline="-25000" smtClean="0">
                              <a:latin typeface="Cambria Math"/>
                              <a:ea typeface="Cambria Math"/>
                            </a:rPr>
                            <m:t>𝑝𝑢𝑙𝑠𝑒</m:t>
                          </m:r>
                        </m:e>
                      </m:ra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886866"/>
                <a:ext cx="3286284" cy="61414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555776" y="2492896"/>
            <a:ext cx="3888432" cy="136815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2555776" y="3933056"/>
            <a:ext cx="3011580" cy="1368152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323528" y="285467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Thermal penetration depth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694" y="3990030"/>
            <a:ext cx="3505849" cy="25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14186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3" name="Picture 3"/>
          <p:cNvPicPr>
            <a:picLocks noChangeAspect="1" noChangeArrowheads="1"/>
          </p:cNvPicPr>
          <p:nvPr/>
        </p:nvPicPr>
        <p:blipFill rotWithShape="1">
          <a:blip r:embed="rId2"/>
          <a:srcRect t="11261" b="14288"/>
          <a:stretch/>
        </p:blipFill>
        <p:spPr bwMode="auto">
          <a:xfrm>
            <a:off x="497185" y="1091679"/>
            <a:ext cx="6264519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Table of material  properties</a:t>
            </a:r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6780778" y="1844824"/>
            <a:ext cx="1607645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good metal</a:t>
            </a:r>
          </a:p>
        </p:txBody>
      </p:sp>
      <p:sp>
        <p:nvSpPr>
          <p:cNvPr id="5" name="Rectangle 4"/>
          <p:cNvSpPr/>
          <p:nvPr/>
        </p:nvSpPr>
        <p:spPr>
          <a:xfrm>
            <a:off x="6805162" y="2852936"/>
            <a:ext cx="1583262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good metal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5161" y="2441823"/>
            <a:ext cx="1079207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ceramics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0779" y="5630218"/>
            <a:ext cx="1823669" cy="2160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water &amp; polymer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29523" y="2454796"/>
            <a:ext cx="658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0.086</a:t>
            </a:r>
          </a:p>
        </p:txBody>
      </p:sp>
      <p:sp>
        <p:nvSpPr>
          <p:cNvPr id="4" name="Rectangle 3"/>
          <p:cNvSpPr/>
          <p:nvPr/>
        </p:nvSpPr>
        <p:spPr>
          <a:xfrm>
            <a:off x="5724128" y="1844824"/>
            <a:ext cx="936104" cy="4001418"/>
          </a:xfrm>
          <a:prstGeom prst="rect">
            <a:avLst/>
          </a:prstGeom>
          <a:solidFill>
            <a:schemeClr val="accent6">
              <a:lumMod val="40000"/>
              <a:lumOff val="6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828354" y="4437112"/>
            <a:ext cx="158326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“bad” metal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12054" y="4805536"/>
            <a:ext cx="1583262" cy="2160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“bad” metal</a:t>
            </a:r>
          </a:p>
        </p:txBody>
      </p:sp>
    </p:spTree>
    <p:extLst>
      <p:ext uri="{BB962C8B-B14F-4D97-AF65-F5344CB8AC3E}">
        <p14:creationId xmlns:p14="http://schemas.microsoft.com/office/powerpoint/2010/main" val="2962743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Cooling/heating  terms</a:t>
            </a:r>
            <a:endParaRPr lang="en-GB"/>
          </a:p>
        </p:txBody>
      </p:sp>
      <p:sp>
        <p:nvSpPr>
          <p:cNvPr id="305154" name="Rectangle 3"/>
          <p:cNvSpPr>
            <a:spLocks noChangeArrowheads="1"/>
          </p:cNvSpPr>
          <p:nvPr/>
        </p:nvSpPr>
        <p:spPr bwMode="auto">
          <a:xfrm>
            <a:off x="458666" y="1041400"/>
            <a:ext cx="7987811" cy="47890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/>
              <a:t>Convection </a:t>
            </a:r>
            <a:r>
              <a:rPr lang="fr-FR" sz="2800" dirty="0" err="1"/>
              <a:t>may</a:t>
            </a:r>
            <a:r>
              <a:rPr lang="fr-FR" sz="2800" dirty="0"/>
              <a:t> </a:t>
            </a:r>
            <a:r>
              <a:rPr lang="fr-FR" sz="2800" dirty="0" err="1"/>
              <a:t>play</a:t>
            </a:r>
            <a:r>
              <a:rPr lang="fr-FR" sz="2800" dirty="0"/>
              <a:t> a </a:t>
            </a:r>
            <a:r>
              <a:rPr lang="fr-FR" sz="2800" dirty="0" err="1"/>
              <a:t>role</a:t>
            </a:r>
            <a:r>
              <a:rPr lang="fr-FR" sz="2800" dirty="0"/>
              <a:t> for </a:t>
            </a:r>
            <a:r>
              <a:rPr lang="fr-FR" sz="2800" dirty="0" err="1"/>
              <a:t>cooling</a:t>
            </a:r>
            <a:r>
              <a:rPr lang="fr-FR" sz="2800" dirty="0"/>
              <a:t> of the </a:t>
            </a:r>
            <a:r>
              <a:rPr lang="fr-FR" sz="2800" dirty="0" err="1"/>
              <a:t>whole</a:t>
            </a:r>
            <a:r>
              <a:rPr lang="fr-FR" sz="2800" dirty="0"/>
              <a:t> </a:t>
            </a:r>
            <a:r>
              <a:rPr lang="fr-FR" sz="2800" dirty="0" err="1"/>
              <a:t>machined</a:t>
            </a:r>
            <a:r>
              <a:rPr lang="fr-FR" sz="2800" dirty="0"/>
              <a:t> </a:t>
            </a:r>
            <a:r>
              <a:rPr lang="fr-FR" sz="2800" dirty="0" err="1"/>
              <a:t>piece</a:t>
            </a:r>
            <a:r>
              <a:rPr lang="fr-FR" sz="2800" dirty="0"/>
              <a:t> of </a:t>
            </a:r>
            <a:r>
              <a:rPr lang="fr-FR" sz="2800" dirty="0" err="1"/>
              <a:t>material</a:t>
            </a:r>
            <a:r>
              <a:rPr lang="fr-FR" sz="2800" dirty="0"/>
              <a:t> – not relevant for </a:t>
            </a:r>
            <a:r>
              <a:rPr lang="fr-FR" sz="2800" dirty="0" err="1"/>
              <a:t>machining</a:t>
            </a:r>
            <a:endParaRPr lang="fr-FR" sz="2800" dirty="0"/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sz="2800" dirty="0"/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/>
              <a:t>Radiation </a:t>
            </a:r>
            <a:r>
              <a:rPr lang="fr-FR" sz="2800" dirty="0" err="1"/>
              <a:t>may</a:t>
            </a:r>
            <a:r>
              <a:rPr lang="fr-FR" sz="2800" dirty="0"/>
              <a:t> have contribution at </a:t>
            </a:r>
            <a:r>
              <a:rPr lang="fr-FR" sz="2800" dirty="0" err="1"/>
              <a:t>very</a:t>
            </a:r>
            <a:r>
              <a:rPr lang="fr-FR" sz="2800" dirty="0"/>
              <a:t> high </a:t>
            </a:r>
            <a:r>
              <a:rPr lang="fr-FR" sz="2800" dirty="0" err="1"/>
              <a:t>temperatures</a:t>
            </a:r>
            <a:endParaRPr lang="fr-FR" sz="2800" dirty="0"/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sz="2800" dirty="0"/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  <a:latin typeface="Arial" charset="0"/>
              </a:rPr>
              <a:t>In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most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cases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cooling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of the laser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machined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region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takes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place by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heat</a:t>
            </a:r>
            <a:r>
              <a:rPr lang="fr-FR" sz="2800" dirty="0">
                <a:solidFill>
                  <a:schemeClr val="tx1"/>
                </a:solidFill>
                <a:latin typeface="Arial" charset="0"/>
              </a:rPr>
              <a:t> conduction in the </a:t>
            </a:r>
            <a:r>
              <a:rPr lang="fr-FR" sz="2800" dirty="0" err="1">
                <a:solidFill>
                  <a:schemeClr val="tx1"/>
                </a:solidFill>
                <a:latin typeface="Arial" charset="0"/>
              </a:rPr>
              <a:t>piece</a:t>
            </a:r>
            <a:endParaRPr lang="fr-FR" sz="2800" dirty="0">
              <a:solidFill>
                <a:schemeClr val="tx1"/>
              </a:solidFill>
              <a:latin typeface="Arial" charset="0"/>
            </a:endParaRPr>
          </a:p>
          <a:p>
            <a:pPr marL="457200" indent="-457200" eaLnBrk="0" hangingPunct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0662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843" y="1855365"/>
            <a:ext cx="8360581" cy="4525963"/>
            <a:chOff x="27843" y="1135285"/>
            <a:chExt cx="8360581" cy="4525963"/>
          </a:xfrm>
        </p:grpSpPr>
        <p:pic>
          <p:nvPicPr>
            <p:cNvPr id="28673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3" y="1135285"/>
              <a:ext cx="7734300" cy="452596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8679" name="Text Box 8"/>
            <p:cNvSpPr txBox="1">
              <a:spLocks noChangeArrowheads="1"/>
            </p:cNvSpPr>
            <p:nvPr/>
          </p:nvSpPr>
          <p:spPr bwMode="auto">
            <a:xfrm>
              <a:off x="2338754" y="2320926"/>
              <a:ext cx="2201008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chemeClr val="tx1"/>
                  </a:solidFill>
                </a:rPr>
                <a:t>Heat source</a:t>
              </a:r>
            </a:p>
          </p:txBody>
        </p:sp>
        <p:sp>
          <p:nvSpPr>
            <p:cNvPr id="28680" name="Text Box 9"/>
            <p:cNvSpPr txBox="1">
              <a:spLocks noChangeArrowheads="1"/>
            </p:cNvSpPr>
            <p:nvPr/>
          </p:nvSpPr>
          <p:spPr bwMode="auto">
            <a:xfrm>
              <a:off x="2343150" y="2592389"/>
              <a:ext cx="6045274" cy="2462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 dirty="0">
                  <a:solidFill>
                    <a:schemeClr val="tx1"/>
                  </a:solidFill>
                </a:rPr>
                <a:t>Energy deposited, consumed or absorbed by unit of volume</a:t>
              </a:r>
            </a:p>
          </p:txBody>
        </p:sp>
        <p:sp>
          <p:nvSpPr>
            <p:cNvPr id="28681" name="Text Box 10"/>
            <p:cNvSpPr txBox="1">
              <a:spLocks noChangeArrowheads="1"/>
            </p:cNvSpPr>
            <p:nvPr/>
          </p:nvSpPr>
          <p:spPr bwMode="auto">
            <a:xfrm>
              <a:off x="2152650" y="2963864"/>
              <a:ext cx="524607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</a:rPr>
                <a:t>Mass density</a:t>
              </a:r>
            </a:p>
          </p:txBody>
        </p:sp>
        <p:sp>
          <p:nvSpPr>
            <p:cNvPr id="28682" name="Text Box 11"/>
            <p:cNvSpPr txBox="1">
              <a:spLocks noChangeArrowheads="1"/>
            </p:cNvSpPr>
            <p:nvPr/>
          </p:nvSpPr>
          <p:spPr bwMode="auto">
            <a:xfrm>
              <a:off x="2085243" y="3379789"/>
              <a:ext cx="524607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</a:rPr>
                <a:t>Specific heat at constant pressure</a:t>
              </a:r>
            </a:p>
          </p:txBody>
        </p:sp>
        <p:sp>
          <p:nvSpPr>
            <p:cNvPr id="28683" name="Text Box 12"/>
            <p:cNvSpPr txBox="1">
              <a:spLocks noChangeArrowheads="1"/>
            </p:cNvSpPr>
            <p:nvPr/>
          </p:nvSpPr>
          <p:spPr bwMode="auto">
            <a:xfrm>
              <a:off x="1792166" y="3773489"/>
              <a:ext cx="551277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</a:rPr>
                <a:t>Relative speed of sample to beam</a:t>
              </a:r>
            </a:p>
          </p:txBody>
        </p:sp>
        <p:sp>
          <p:nvSpPr>
            <p:cNvPr id="28684" name="Text Box 13"/>
            <p:cNvSpPr txBox="1">
              <a:spLocks noChangeArrowheads="1"/>
            </p:cNvSpPr>
            <p:nvPr/>
          </p:nvSpPr>
          <p:spPr bwMode="auto">
            <a:xfrm>
              <a:off x="2011974" y="4171951"/>
              <a:ext cx="524607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</a:rPr>
                <a:t>Thermal conductivity</a:t>
              </a:r>
            </a:p>
          </p:txBody>
        </p:sp>
        <p:sp>
          <p:nvSpPr>
            <p:cNvPr id="28685" name="Text Box 14"/>
            <p:cNvSpPr txBox="1">
              <a:spLocks noChangeArrowheads="1"/>
            </p:cNvSpPr>
            <p:nvPr/>
          </p:nvSpPr>
          <p:spPr bwMode="auto">
            <a:xfrm>
              <a:off x="1893277" y="4576764"/>
              <a:ext cx="5246077" cy="2444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t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0">
                  <a:solidFill>
                    <a:schemeClr val="tx1"/>
                  </a:solidFill>
                </a:rPr>
                <a:t>Heat diffusivity</a:t>
              </a:r>
            </a:p>
          </p:txBody>
        </p:sp>
      </p:grpSp>
      <p:pic>
        <p:nvPicPr>
          <p:cNvPr id="28674" name="Picture 3" descr="Dessin equ chaleur 2"/>
          <p:cNvPicPr>
            <a:picLocks noChangeAspect="1" noChangeArrowheads="1"/>
          </p:cNvPicPr>
          <p:nvPr/>
        </p:nvPicPr>
        <p:blipFill>
          <a:blip r:embed="rId3"/>
          <a:srcRect l="28290" t="4311"/>
          <a:stretch>
            <a:fillRect/>
          </a:stretch>
        </p:blipFill>
        <p:spPr bwMode="auto">
          <a:xfrm>
            <a:off x="7171593" y="3667125"/>
            <a:ext cx="1972408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Heat equation moving substrate</a:t>
            </a:r>
            <a:endParaRPr lang="en-GB"/>
          </a:p>
        </p:txBody>
      </p:sp>
      <p:sp>
        <p:nvSpPr>
          <p:cNvPr id="287749" name="Oval 5"/>
          <p:cNvSpPr>
            <a:spLocks noChangeArrowheads="1"/>
          </p:cNvSpPr>
          <p:nvPr/>
        </p:nvSpPr>
        <p:spPr bwMode="auto">
          <a:xfrm>
            <a:off x="1239716" y="2080670"/>
            <a:ext cx="1960685" cy="519351"/>
          </a:xfrm>
          <a:prstGeom prst="ellips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287750" name="Oval 6"/>
          <p:cNvSpPr>
            <a:spLocks noChangeArrowheads="1"/>
          </p:cNvSpPr>
          <p:nvPr/>
        </p:nvSpPr>
        <p:spPr bwMode="auto">
          <a:xfrm>
            <a:off x="3235570" y="2109245"/>
            <a:ext cx="1960685" cy="51935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287751" name="Oval 7"/>
          <p:cNvSpPr>
            <a:spLocks noChangeArrowheads="1"/>
          </p:cNvSpPr>
          <p:nvPr/>
        </p:nvSpPr>
        <p:spPr bwMode="auto">
          <a:xfrm>
            <a:off x="5234354" y="2129883"/>
            <a:ext cx="2113085" cy="519351"/>
          </a:xfrm>
          <a:prstGeom prst="ellips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973907" y="1187838"/>
            <a:ext cx="226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heating of the </a:t>
            </a:r>
            <a:br>
              <a:rPr lang="en-GB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material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25946" y="1260049"/>
            <a:ext cx="2263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006600"/>
                </a:solidFill>
              </a:rPr>
              <a:t>heat conducted</a:t>
            </a:r>
            <a:br>
              <a:rPr lang="en-GB" sz="1600" dirty="0">
                <a:solidFill>
                  <a:srgbClr val="006600"/>
                </a:solidFill>
              </a:rPr>
            </a:br>
            <a:r>
              <a:rPr lang="en-GB" sz="1600" dirty="0">
                <a:solidFill>
                  <a:srgbClr val="006600"/>
                </a:solidFill>
              </a:rPr>
              <a:t> away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83926" y="1199208"/>
            <a:ext cx="256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heat brought </a:t>
            </a:r>
            <a:br>
              <a:rPr lang="en-GB" sz="1600" dirty="0">
                <a:solidFill>
                  <a:srgbClr val="FF0000"/>
                </a:solidFill>
              </a:rPr>
            </a:br>
            <a:r>
              <a:rPr lang="en-GB" sz="1600" dirty="0">
                <a:solidFill>
                  <a:srgbClr val="FF0000"/>
                </a:solidFill>
              </a:rPr>
              <a:t>by moving</a:t>
            </a:r>
          </a:p>
        </p:txBody>
      </p:sp>
    </p:spTree>
    <p:extLst>
      <p:ext uri="{BB962C8B-B14F-4D97-AF65-F5344CB8AC3E}">
        <p14:creationId xmlns:p14="http://schemas.microsoft.com/office/powerpoint/2010/main" val="52922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9" grpId="0" animBg="1"/>
      <p:bldP spid="287750" grpId="0" animBg="1"/>
      <p:bldP spid="2877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/>
          <a:srcRect l="41707" t="3024" r="32552" b="8659"/>
          <a:stretch>
            <a:fillRect/>
          </a:stretch>
        </p:blipFill>
        <p:spPr bwMode="auto">
          <a:xfrm>
            <a:off x="200758" y="927100"/>
            <a:ext cx="201050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 l="23152" r="37566" b="60286"/>
          <a:stretch>
            <a:fillRect/>
          </a:stretch>
        </p:blipFill>
        <p:spPr bwMode="auto">
          <a:xfrm>
            <a:off x="1965081" y="4030664"/>
            <a:ext cx="492369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/>
          <a:srcRect l="28069" t="27557" r="41634"/>
          <a:stretch>
            <a:fillRect/>
          </a:stretch>
        </p:blipFill>
        <p:spPr bwMode="auto">
          <a:xfrm>
            <a:off x="2302120" y="1881188"/>
            <a:ext cx="395067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25" name="Picture 5" descr="Heat flow one dimension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5454" y="1325563"/>
            <a:ext cx="239004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itle 7"/>
          <p:cNvSpPr>
            <a:spLocks noGrp="1"/>
          </p:cNvSpPr>
          <p:nvPr>
            <p:ph type="title" idx="4294967295"/>
          </p:nvPr>
        </p:nvSpPr>
        <p:spPr>
          <a:xfrm>
            <a:off x="139212" y="90489"/>
            <a:ext cx="8874369" cy="777875"/>
          </a:xfrm>
        </p:spPr>
        <p:txBody>
          <a:bodyPr/>
          <a:lstStyle/>
          <a:p>
            <a:pPr eaLnBrk="1" hangingPunct="1"/>
            <a:r>
              <a:rPr lang="en-GB"/>
              <a:t>Heat flow in 3 dimension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419351" y="5386389"/>
            <a:ext cx="605005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tx1"/>
                </a:solidFill>
              </a:rPr>
              <a:t>m = dimension of problem (m = 1, 2, 3)</a:t>
            </a:r>
          </a:p>
          <a:p>
            <a:r>
              <a:rPr lang="en-US" sz="1800" b="0">
                <a:solidFill>
                  <a:schemeClr val="tx1"/>
                </a:solidFill>
              </a:rPr>
              <a:t>Q = total energy deposited</a:t>
            </a:r>
          </a:p>
          <a:p>
            <a:r>
              <a:rPr lang="en-US" sz="1800" b="0">
                <a:solidFill>
                  <a:schemeClr val="tx1"/>
                </a:solidFill>
                <a:latin typeface="Symbol" pitchFamily="18" charset="2"/>
              </a:rPr>
              <a:t>r</a:t>
            </a:r>
            <a:r>
              <a:rPr lang="en-US" sz="1800" b="0">
                <a:solidFill>
                  <a:schemeClr val="tx1"/>
                </a:solidFill>
              </a:rPr>
              <a:t> = mass density per distance, surface or volume (g/cm</a:t>
            </a:r>
            <a:r>
              <a:rPr lang="en-US" sz="1800" b="0" baseline="30000">
                <a:solidFill>
                  <a:schemeClr val="tx1"/>
                </a:solidFill>
              </a:rPr>
              <a:t>m</a:t>
            </a:r>
            <a:r>
              <a:rPr lang="en-US" sz="1800" b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978270" y="3509963"/>
            <a:ext cx="1383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tx1"/>
                </a:solidFill>
              </a:rPr>
              <a:t>Solution:</a:t>
            </a:r>
          </a:p>
        </p:txBody>
      </p:sp>
    </p:spTree>
    <p:extLst>
      <p:ext uri="{BB962C8B-B14F-4D97-AF65-F5344CB8AC3E}">
        <p14:creationId xmlns:p14="http://schemas.microsoft.com/office/powerpoint/2010/main" val="118516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997" y="1"/>
            <a:ext cx="8569569" cy="849313"/>
          </a:xfrm>
        </p:spPr>
        <p:txBody>
          <a:bodyPr/>
          <a:lstStyle/>
          <a:p>
            <a:r>
              <a:rPr lang="fr-FR" dirty="0"/>
              <a:t>Laser </a:t>
            </a:r>
            <a:r>
              <a:rPr lang="fr-FR" dirty="0" err="1"/>
              <a:t>Welding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124744"/>
            <a:ext cx="826380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What is the dimensionality of the heat flow problem at each of the stages?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31640" y="1757294"/>
            <a:ext cx="6814038" cy="3759938"/>
            <a:chOff x="1331640" y="1757294"/>
            <a:chExt cx="6814038" cy="3759938"/>
          </a:xfrm>
        </p:grpSpPr>
        <p:pic>
          <p:nvPicPr>
            <p:cNvPr id="289795" name="Picture 3" descr="Soudure par convection 1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b="31468"/>
            <a:stretch/>
          </p:blipFill>
          <p:spPr bwMode="auto">
            <a:xfrm>
              <a:off x="1331640" y="1757294"/>
              <a:ext cx="6814038" cy="3759938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6516216" y="4509120"/>
              <a:ext cx="1629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Melt zone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79712" y="2276872"/>
              <a:ext cx="1629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Laser beam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835696" y="4370859"/>
              <a:ext cx="108012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sample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40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Light absorption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79512" y="1268760"/>
            <a:ext cx="8964488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Light that is absorbed makes a photon disappear ! </a:t>
            </a:r>
          </a:p>
          <a:p>
            <a:pPr lvl="1">
              <a:defRPr/>
            </a:pPr>
            <a:r>
              <a:rPr lang="en-GB" kern="0" dirty="0"/>
              <a:t>Where is the energy going?</a:t>
            </a:r>
          </a:p>
          <a:p>
            <a:pPr marL="457200" lvl="1" indent="0">
              <a:buNone/>
              <a:defRPr/>
            </a:pPr>
            <a:endParaRPr lang="en-GB" kern="0" dirty="0"/>
          </a:p>
          <a:p>
            <a:pPr>
              <a:defRPr/>
            </a:pPr>
            <a:r>
              <a:rPr lang="en-GB" dirty="0"/>
              <a:t>Time scales of effects </a:t>
            </a:r>
          </a:p>
          <a:p>
            <a:pPr lvl="1">
              <a:defRPr/>
            </a:pPr>
            <a:r>
              <a:rPr lang="en-GB" dirty="0"/>
              <a:t>Fluorescence</a:t>
            </a:r>
          </a:p>
          <a:p>
            <a:pPr lvl="1">
              <a:defRPr/>
            </a:pPr>
            <a:r>
              <a:rPr lang="en-GB" dirty="0"/>
              <a:t>Heating</a:t>
            </a:r>
          </a:p>
          <a:p>
            <a:pPr marL="457200" lvl="1" indent="0">
              <a:buNone/>
              <a:defRPr/>
            </a:pPr>
            <a:endParaRPr lang="en-GB" kern="0" dirty="0"/>
          </a:p>
          <a:p>
            <a:pPr marL="457200" lvl="1" indent="0">
              <a:buFont typeface="Arial" charset="0"/>
              <a:buNone/>
              <a:defRPr/>
            </a:pPr>
            <a:endParaRPr lang="en-GB" kern="0" dirty="0"/>
          </a:p>
          <a:p>
            <a:pPr lvl="1"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 l="18484" t="4784" r="19693" b="13504"/>
          <a:stretch>
            <a:fillRect/>
          </a:stretch>
        </p:blipFill>
        <p:spPr bwMode="auto">
          <a:xfrm>
            <a:off x="4402016" y="1204914"/>
            <a:ext cx="4352192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159728" y="122238"/>
            <a:ext cx="8874369" cy="584200"/>
          </a:xfrm>
        </p:spPr>
        <p:txBody>
          <a:bodyPr/>
          <a:lstStyle/>
          <a:p>
            <a:pPr eaLnBrk="1" hangingPunct="1"/>
            <a:r>
              <a:rPr lang="fr-CH"/>
              <a:t>Result of linearized heat equation</a:t>
            </a:r>
            <a:endParaRPr lang="en-GB"/>
          </a:p>
        </p:txBody>
      </p:sp>
      <p:sp>
        <p:nvSpPr>
          <p:cNvPr id="29699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143608" y="912813"/>
            <a:ext cx="8856785" cy="5256212"/>
          </a:xfrm>
        </p:spPr>
        <p:txBody>
          <a:bodyPr/>
          <a:lstStyle/>
          <a:p>
            <a:pPr eaLnBrk="1" hangingPunct="1"/>
            <a:r>
              <a:rPr lang="fr-CH"/>
              <a:t>Semi-infinite substrate</a:t>
            </a:r>
          </a:p>
          <a:p>
            <a:pPr eaLnBrk="1" hangingPunct="1"/>
            <a:endParaRPr lang="fr-CH"/>
          </a:p>
          <a:p>
            <a:pPr eaLnBrk="1" hangingPunct="1"/>
            <a:r>
              <a:rPr lang="fr-CH"/>
              <a:t>Si, </a:t>
            </a:r>
            <a:r>
              <a:rPr lang="fr-CH">
                <a:latin typeface="Symbol" pitchFamily="18" charset="2"/>
              </a:rPr>
              <a:t>l</a:t>
            </a:r>
            <a:r>
              <a:rPr lang="fr-CH"/>
              <a:t> = 514 nm</a:t>
            </a:r>
          </a:p>
          <a:p>
            <a:pPr lvl="1" eaLnBrk="1" hangingPunct="1"/>
            <a:r>
              <a:rPr lang="en-GB"/>
              <a:t>All optimized to get </a:t>
            </a:r>
          </a:p>
          <a:p>
            <a:pPr lvl="1" eaLnBrk="1" hangingPunct="1">
              <a:buFont typeface="Arial" charset="0"/>
              <a:buNone/>
            </a:pPr>
            <a:r>
              <a:rPr lang="en-GB"/>
              <a:t>T</a:t>
            </a:r>
            <a:r>
              <a:rPr lang="en-GB" baseline="-25000"/>
              <a:t>max</a:t>
            </a:r>
            <a:r>
              <a:rPr lang="en-GB"/>
              <a:t> in center of 287°C</a:t>
            </a:r>
          </a:p>
        </p:txBody>
      </p:sp>
      <p:graphicFrame>
        <p:nvGraphicFramePr>
          <p:cNvPr id="28717" name="Group 45"/>
          <p:cNvGraphicFramePr>
            <a:graphicFrameLocks noGrp="1"/>
          </p:cNvGraphicFramePr>
          <p:nvPr/>
        </p:nvGraphicFramePr>
        <p:xfrm>
          <a:off x="413239" y="4616450"/>
          <a:ext cx="6644054" cy="1837440"/>
        </p:xfrm>
        <a:graphic>
          <a:graphicData uri="http://schemas.openxmlformats.org/drawingml/2006/table">
            <a:tbl>
              <a:tblPr/>
              <a:tblGrid>
                <a:gridCol w="2212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case</a:t>
                      </a:r>
                    </a:p>
                  </a:txBody>
                  <a:tcPr marL="83077" marR="83077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Waist w</a:t>
                      </a:r>
                      <a:r>
                        <a:rPr kumimoji="0" lang="en-US" sz="2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 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m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m)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Power (mW)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</a:t>
                      </a:r>
                    </a:p>
                  </a:txBody>
                  <a:tcPr marL="83077" marR="83077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173.5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</a:t>
                      </a:r>
                    </a:p>
                  </a:txBody>
                  <a:tcPr marL="83077" marR="83077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5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574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C</a:t>
                      </a:r>
                    </a:p>
                  </a:txBody>
                  <a:tcPr marL="83077" marR="83077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15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Calibri" pitchFamily="34" charset="0"/>
                        </a:rPr>
                        <a:t>1535</a:t>
                      </a:r>
                    </a:p>
                  </a:txBody>
                  <a:tcPr marL="83077" marR="83077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722" name="Text Box 46"/>
          <p:cNvSpPr txBox="1">
            <a:spLocks noChangeArrowheads="1"/>
          </p:cNvSpPr>
          <p:nvPr/>
        </p:nvSpPr>
        <p:spPr bwMode="auto">
          <a:xfrm>
            <a:off x="4451839" y="4132263"/>
            <a:ext cx="458079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chemeClr val="tx1"/>
                </a:solidFill>
              </a:rPr>
              <a:t>              Distance from spot center r (</a:t>
            </a:r>
            <a:r>
              <a:rPr lang="en-US" sz="1600">
                <a:solidFill>
                  <a:schemeClr val="tx1"/>
                </a:solidFill>
                <a:latin typeface="Symbol" pitchFamily="18" charset="2"/>
              </a:rPr>
              <a:t>m</a:t>
            </a:r>
            <a:r>
              <a:rPr lang="en-US" sz="1600">
                <a:solidFill>
                  <a:schemeClr val="tx1"/>
                </a:solidFill>
                <a:latin typeface="Calibri" pitchFamily="34" charset="0"/>
              </a:rPr>
              <a:t>m)</a:t>
            </a:r>
          </a:p>
        </p:txBody>
      </p:sp>
    </p:spTree>
    <p:extLst>
      <p:ext uri="{BB962C8B-B14F-4D97-AF65-F5344CB8AC3E}">
        <p14:creationId xmlns:p14="http://schemas.microsoft.com/office/powerpoint/2010/main" val="2870762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Result of numerical heat flow simulations</a:t>
            </a:r>
            <a:endParaRPr lang="en-GB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7215" y="981075"/>
            <a:ext cx="8856785" cy="5256213"/>
          </a:xfrm>
        </p:spPr>
        <p:txBody>
          <a:bodyPr/>
          <a:lstStyle/>
          <a:p>
            <a:pPr eaLnBrk="1" hangingPunct="1"/>
            <a:r>
              <a:rPr lang="fr-CH"/>
              <a:t>Semi-infinite substrate</a:t>
            </a:r>
          </a:p>
          <a:p>
            <a:pPr eaLnBrk="1" hangingPunct="1"/>
            <a:endParaRPr lang="fr-CH"/>
          </a:p>
          <a:p>
            <a:pPr eaLnBrk="1" hangingPunct="1"/>
            <a:r>
              <a:rPr lang="fr-CH"/>
              <a:t>Si, </a:t>
            </a:r>
            <a:r>
              <a:rPr lang="fr-CH">
                <a:latin typeface="Symbol" pitchFamily="18" charset="2"/>
              </a:rPr>
              <a:t>l</a:t>
            </a:r>
            <a:r>
              <a:rPr lang="fr-CH"/>
              <a:t> = 514 nm</a:t>
            </a:r>
            <a:endParaRPr lang="en-GB"/>
          </a:p>
        </p:txBody>
      </p:sp>
      <p:pic>
        <p:nvPicPr>
          <p:cNvPr id="30723" name="Picture 4" descr="Distr T Si (T,R)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5704" y="1049338"/>
            <a:ext cx="3429000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91022" y="458112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90000"/>
                </a:solidFill>
              </a:rPr>
              <a:t>temperature dependence of heat conductivity and reflectivity is important to consider!!!!</a:t>
            </a:r>
          </a:p>
        </p:txBody>
      </p:sp>
    </p:spTree>
    <p:extLst>
      <p:ext uri="{BB962C8B-B14F-4D97-AF65-F5344CB8AC3E}">
        <p14:creationId xmlns:p14="http://schemas.microsoft.com/office/powerpoint/2010/main" val="11524159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Heat Accumulation - Effect of the Repetition Rate</a:t>
            </a:r>
          </a:p>
        </p:txBody>
      </p:sp>
      <p:pic>
        <p:nvPicPr>
          <p:cNvPr id="29184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00" y="1577305"/>
            <a:ext cx="4201257" cy="4371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91843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4048" y="1963092"/>
            <a:ext cx="3719010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91845" name="Text Box 8"/>
          <p:cNvSpPr txBox="1">
            <a:spLocks noChangeArrowheads="1"/>
          </p:cNvSpPr>
          <p:nvPr/>
        </p:nvSpPr>
        <p:spPr bwMode="auto">
          <a:xfrm>
            <a:off x="4572000" y="988844"/>
            <a:ext cx="4081402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Polyimide</a:t>
            </a:r>
            <a:br>
              <a:rPr lang="de-DE" sz="1300" b="1" dirty="0"/>
            </a:b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α~10</a:t>
            </a:r>
            <a:r>
              <a:rPr lang="en-GB" sz="1300" b="1" baseline="30000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cm</a:t>
            </a:r>
            <a:r>
              <a:rPr lang="en-GB" sz="1300" b="1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@308nm  - absorption on the surface</a:t>
            </a:r>
            <a:br>
              <a:rPr lang="en-GB" sz="1300" b="1" dirty="0">
                <a:solidFill>
                  <a:schemeClr val="tx1"/>
                </a:solidFill>
                <a:latin typeface="Arial" charset="0"/>
              </a:rPr>
            </a:b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Effect will be visible only at high </a:t>
            </a:r>
            <a:r>
              <a:rPr lang="en-GB" sz="1300" b="1" dirty="0" err="1">
                <a:solidFill>
                  <a:schemeClr val="tx1"/>
                </a:solidFill>
                <a:latin typeface="Arial" charset="0"/>
              </a:rPr>
              <a:t>rep.rate</a:t>
            </a:r>
            <a:endParaRPr lang="el-GR" sz="13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12299" y="988844"/>
            <a:ext cx="3899661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Photoresist </a:t>
            </a:r>
            <a:r>
              <a:rPr lang="en-GB" sz="1300" b="1" dirty="0" err="1">
                <a:solidFill>
                  <a:schemeClr val="tx1"/>
                </a:solidFill>
                <a:latin typeface="Arial" charset="0"/>
              </a:rPr>
              <a:t>Vacrel</a:t>
            </a: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 8230</a:t>
            </a:r>
            <a:br>
              <a:rPr lang="en-GB" sz="1300" b="1" dirty="0">
                <a:solidFill>
                  <a:schemeClr val="tx1"/>
                </a:solidFill>
                <a:latin typeface="Arial" charset="0"/>
              </a:rPr>
            </a:br>
            <a:r>
              <a:rPr lang="el-GR" sz="1300" b="1" dirty="0">
                <a:solidFill>
                  <a:schemeClr val="tx1"/>
                </a:solidFill>
                <a:latin typeface="Arial" charset="0"/>
              </a:rPr>
              <a:t>α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~5000cm</a:t>
            </a:r>
            <a:r>
              <a:rPr lang="de-DE" sz="1300" b="1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@308nm – </a:t>
            </a: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deep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 light </a:t>
            </a: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penetration</a:t>
            </a:r>
            <a:br>
              <a:rPr lang="de-DE" sz="1300" b="1" dirty="0">
                <a:solidFill>
                  <a:schemeClr val="tx1"/>
                </a:solidFill>
                <a:latin typeface="Arial" charset="0"/>
              </a:rPr>
            </a:b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effect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visible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 at </a:t>
            </a: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low</a:t>
            </a:r>
            <a:r>
              <a:rPr lang="de-DE" sz="13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rep.rate</a:t>
            </a:r>
            <a:endParaRPr lang="el-GR" sz="13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84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Heat Accumulation</a:t>
            </a:r>
          </a:p>
        </p:txBody>
      </p:sp>
      <p:sp>
        <p:nvSpPr>
          <p:cNvPr id="290826" name="Rectangle 5"/>
          <p:cNvSpPr>
            <a:spLocks noChangeArrowheads="1"/>
          </p:cNvSpPr>
          <p:nvPr/>
        </p:nvSpPr>
        <p:spPr bwMode="auto">
          <a:xfrm>
            <a:off x="157338" y="4653136"/>
            <a:ext cx="419863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high </a:t>
            </a:r>
            <a:r>
              <a:rPr lang="fr-CH" sz="2400" b="0" dirty="0" err="1">
                <a:solidFill>
                  <a:srgbClr val="990000"/>
                </a:solidFill>
                <a:latin typeface="Arial" charset="0"/>
              </a:rPr>
              <a:t>repetition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rate 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  <a:sym typeface="Symbol" pitchFamily="18" charset="2"/>
              </a:rPr>
              <a:t>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fr-CH" sz="2400" b="0" dirty="0" err="1">
                <a:solidFill>
                  <a:srgbClr val="990000"/>
                </a:solidFill>
                <a:latin typeface="Arial" charset="0"/>
              </a:rPr>
              <a:t>results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in </a:t>
            </a:r>
            <a:r>
              <a:rPr lang="fr-CH" sz="2400" b="0" dirty="0" err="1">
                <a:solidFill>
                  <a:srgbClr val="990000"/>
                </a:solidFill>
                <a:latin typeface="Arial" charset="0"/>
              </a:rPr>
              <a:t>heat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accumulation </a:t>
            </a:r>
            <a:r>
              <a:rPr lang="fr-CH" sz="2400" b="0" dirty="0" err="1">
                <a:solidFill>
                  <a:srgbClr val="990000"/>
                </a:solidFill>
                <a:latin typeface="Arial" charset="0"/>
              </a:rPr>
              <a:t>effect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and </a:t>
            </a:r>
            <a:r>
              <a:rPr lang="fr-CH" sz="2400" b="0" dirty="0" err="1">
                <a:solidFill>
                  <a:srgbClr val="990000"/>
                </a:solidFill>
                <a:latin typeface="Arial" charset="0"/>
              </a:rPr>
              <a:t>increase</a:t>
            </a:r>
            <a:r>
              <a:rPr lang="fr-CH" sz="2400" b="0" dirty="0">
                <a:solidFill>
                  <a:srgbClr val="990000"/>
                </a:solidFill>
                <a:latin typeface="Arial" charset="0"/>
              </a:rPr>
              <a:t> in ablation rate</a:t>
            </a:r>
            <a:endParaRPr lang="en-GB" sz="2400" b="0" dirty="0">
              <a:solidFill>
                <a:srgbClr val="990000"/>
              </a:solidFill>
              <a:latin typeface="Arial" charset="0"/>
            </a:endParaRPr>
          </a:p>
        </p:txBody>
      </p:sp>
      <p:graphicFrame>
        <p:nvGraphicFramePr>
          <p:cNvPr id="290822" name="Object 6"/>
          <p:cNvGraphicFramePr>
            <a:graphicFrameLocks noChangeAspect="1"/>
          </p:cNvGraphicFramePr>
          <p:nvPr/>
        </p:nvGraphicFramePr>
        <p:xfrm>
          <a:off x="5011615" y="4562476"/>
          <a:ext cx="332495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8520" imgH="253800" progId="Equation.DSMT4">
                  <p:embed/>
                </p:oleObj>
              </mc:Choice>
              <mc:Fallback>
                <p:oleObj name="Equation" r:id="rId2" imgW="1028520" imgH="253800" progId="Equation.DSMT4">
                  <p:embed/>
                  <p:pic>
                    <p:nvPicPr>
                      <p:cNvPr id="2908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1615" y="4562476"/>
                        <a:ext cx="332495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7" name="Rectangle 7"/>
          <p:cNvSpPr>
            <a:spLocks noChangeArrowheads="1"/>
          </p:cNvSpPr>
          <p:nvPr/>
        </p:nvSpPr>
        <p:spPr bwMode="auto">
          <a:xfrm>
            <a:off x="4592719" y="5520035"/>
            <a:ext cx="3899389" cy="9233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CH" sz="1800" b="0" dirty="0">
                <a:solidFill>
                  <a:schemeClr val="tx1"/>
                </a:solidFill>
                <a:latin typeface="Arial" charset="0"/>
              </a:rPr>
              <a:t>Burns F.C. and </a:t>
            </a:r>
            <a:r>
              <a:rPr lang="fr-CH" sz="1800" b="0" dirty="0" err="1">
                <a:solidFill>
                  <a:schemeClr val="tx1"/>
                </a:solidFill>
                <a:latin typeface="Arial" charset="0"/>
              </a:rPr>
              <a:t>Cain</a:t>
            </a:r>
            <a:r>
              <a:rPr lang="fr-CH" sz="1800" b="0" dirty="0">
                <a:solidFill>
                  <a:schemeClr val="tx1"/>
                </a:solidFill>
                <a:latin typeface="Arial" charset="0"/>
              </a:rPr>
              <a:t> S.R.;                    J. Phys. D. </a:t>
            </a:r>
            <a:r>
              <a:rPr lang="fr-CH" sz="1800" b="0" dirty="0" err="1">
                <a:solidFill>
                  <a:schemeClr val="tx1"/>
                </a:solidFill>
                <a:latin typeface="Arial" charset="0"/>
              </a:rPr>
              <a:t>Appl</a:t>
            </a:r>
            <a:r>
              <a:rPr lang="fr-CH" sz="1800" b="0" dirty="0">
                <a:solidFill>
                  <a:schemeClr val="tx1"/>
                </a:solidFill>
                <a:latin typeface="Arial" charset="0"/>
              </a:rPr>
              <a:t>. Phys., </a:t>
            </a:r>
            <a:r>
              <a:rPr lang="fr-CH" sz="1800" dirty="0">
                <a:solidFill>
                  <a:schemeClr val="tx1"/>
                </a:solidFill>
                <a:latin typeface="Arial" charset="0"/>
              </a:rPr>
              <a:t>29</a:t>
            </a:r>
            <a:r>
              <a:rPr lang="fr-CH" sz="1800" b="0" dirty="0">
                <a:solidFill>
                  <a:schemeClr val="tx1"/>
                </a:solidFill>
                <a:latin typeface="Arial" charset="0"/>
              </a:rPr>
              <a:t> (1996) 1349</a:t>
            </a:r>
            <a:endParaRPr lang="en-GB" sz="18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817662"/>
            <a:ext cx="4202662" cy="3761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15956" y="1124744"/>
            <a:ext cx="4081402" cy="6924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300" b="1" dirty="0" err="1">
                <a:solidFill>
                  <a:schemeClr val="tx1"/>
                </a:solidFill>
                <a:latin typeface="Arial" charset="0"/>
              </a:rPr>
              <a:t>Polyimide</a:t>
            </a:r>
            <a:br>
              <a:rPr lang="de-DE" sz="1300" b="1" dirty="0"/>
            </a:b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α~10</a:t>
            </a:r>
            <a:r>
              <a:rPr lang="en-GB" sz="1300" b="1" baseline="30000" dirty="0">
                <a:solidFill>
                  <a:schemeClr val="tx1"/>
                </a:solidFill>
                <a:latin typeface="Arial" charset="0"/>
              </a:rPr>
              <a:t>5</a:t>
            </a: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cm</a:t>
            </a:r>
            <a:r>
              <a:rPr lang="en-GB" sz="1300" b="1" baseline="30000" dirty="0">
                <a:solidFill>
                  <a:schemeClr val="tx1"/>
                </a:solidFill>
                <a:latin typeface="Arial" charset="0"/>
              </a:rPr>
              <a:t>-1</a:t>
            </a: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@308nm  - absorption on the surface</a:t>
            </a:r>
            <a:br>
              <a:rPr lang="en-GB" sz="1300" b="1" dirty="0">
                <a:solidFill>
                  <a:schemeClr val="tx1"/>
                </a:solidFill>
                <a:latin typeface="Arial" charset="0"/>
              </a:rPr>
            </a:br>
            <a:r>
              <a:rPr lang="en-GB" sz="1300" b="1" dirty="0">
                <a:solidFill>
                  <a:schemeClr val="tx1"/>
                </a:solidFill>
                <a:latin typeface="Arial" charset="0"/>
              </a:rPr>
              <a:t>Effect will be visible only at high </a:t>
            </a:r>
            <a:r>
              <a:rPr lang="en-GB" sz="1300" b="1" dirty="0" err="1">
                <a:solidFill>
                  <a:schemeClr val="tx1"/>
                </a:solidFill>
                <a:latin typeface="Arial" charset="0"/>
              </a:rPr>
              <a:t>rep.rate</a:t>
            </a:r>
            <a:endParaRPr lang="el-GR" sz="1300" b="1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26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53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en-US"/>
              <a:t>Complete heat transfert through wall/window</a:t>
            </a:r>
            <a:endParaRPr lang="en-US" altLang="en-US"/>
          </a:p>
        </p:txBody>
      </p:sp>
      <p:sp>
        <p:nvSpPr>
          <p:cNvPr id="304131" name="Rectangle 3"/>
          <p:cNvSpPr>
            <a:spLocks noChangeArrowheads="1"/>
          </p:cNvSpPr>
          <p:nvPr/>
        </p:nvSpPr>
        <p:spPr bwMode="auto">
          <a:xfrm>
            <a:off x="3533043" y="4951413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b="0">
                <a:solidFill>
                  <a:schemeClr val="tx1"/>
                </a:solidFill>
                <a:latin typeface="Arial" charset="0"/>
              </a:rPr>
              <a:t>window</a:t>
            </a:r>
            <a:endParaRPr lang="en-GB" altLang="en-US" sz="24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04132" name="Object 4"/>
          <p:cNvGraphicFramePr>
            <a:graphicFrameLocks noChangeAspect="1"/>
          </p:cNvGraphicFramePr>
          <p:nvPr/>
        </p:nvGraphicFramePr>
        <p:xfrm>
          <a:off x="4854820" y="4894264"/>
          <a:ext cx="3238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279360" progId="Equation.DSMT4">
                  <p:embed/>
                </p:oleObj>
              </mc:Choice>
              <mc:Fallback>
                <p:oleObj name="Equation" r:id="rId2" imgW="1612800" imgH="279360" progId="Equation.DSMT4">
                  <p:embed/>
                  <p:pic>
                    <p:nvPicPr>
                      <p:cNvPr id="3041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4820" y="4894264"/>
                        <a:ext cx="32385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3" name="Rectangle 5"/>
          <p:cNvSpPr>
            <a:spLocks noChangeArrowheads="1"/>
          </p:cNvSpPr>
          <p:nvPr/>
        </p:nvSpPr>
        <p:spPr bwMode="auto">
          <a:xfrm>
            <a:off x="3796812" y="5618163"/>
            <a:ext cx="7168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en-US" sz="2400" b="0">
                <a:solidFill>
                  <a:schemeClr val="tx1"/>
                </a:solidFill>
                <a:latin typeface="Arial" charset="0"/>
              </a:rPr>
              <a:t>wall</a:t>
            </a:r>
            <a:endParaRPr lang="en-GB" altLang="en-US" sz="24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304134" name="Object 6"/>
          <p:cNvGraphicFramePr>
            <a:graphicFrameLocks noChangeAspect="1"/>
          </p:cNvGraphicFramePr>
          <p:nvPr/>
        </p:nvGraphicFramePr>
        <p:xfrm>
          <a:off x="4829908" y="5545139"/>
          <a:ext cx="3506666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26920" imgH="279360" progId="Equation.DSMT4">
                  <p:embed/>
                </p:oleObj>
              </mc:Choice>
              <mc:Fallback>
                <p:oleObj name="Equation" r:id="rId4" imgW="1726920" imgH="279360" progId="Equation.DSMT4">
                  <p:embed/>
                  <p:pic>
                    <p:nvPicPr>
                      <p:cNvPr id="30413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908" y="5545139"/>
                        <a:ext cx="3506666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5" name="Object 7"/>
          <p:cNvGraphicFramePr>
            <a:graphicFrameLocks noChangeAspect="1"/>
          </p:cNvGraphicFramePr>
          <p:nvPr/>
        </p:nvGraphicFramePr>
        <p:xfrm>
          <a:off x="325316" y="1073151"/>
          <a:ext cx="40576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71600" imgH="228600" progId="Equation.DSMT4">
                  <p:embed/>
                </p:oleObj>
              </mc:Choice>
              <mc:Fallback>
                <p:oleObj name="Equation" r:id="rId6" imgW="1371600" imgH="228600" progId="Equation.DSMT4">
                  <p:embed/>
                  <p:pic>
                    <p:nvPicPr>
                      <p:cNvPr id="3041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316" y="1073151"/>
                        <a:ext cx="40576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6" name="Object 8"/>
          <p:cNvGraphicFramePr>
            <a:graphicFrameLocks noChangeAspect="1"/>
          </p:cNvGraphicFramePr>
          <p:nvPr/>
        </p:nvGraphicFramePr>
        <p:xfrm>
          <a:off x="5193323" y="1089026"/>
          <a:ext cx="322970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28600" progId="Equation.DSMT4">
                  <p:embed/>
                </p:oleObj>
              </mc:Choice>
              <mc:Fallback>
                <p:oleObj name="Equation" r:id="rId8" imgW="1091880" imgH="228600" progId="Equation.DSMT4">
                  <p:embed/>
                  <p:pic>
                    <p:nvPicPr>
                      <p:cNvPr id="3041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3323" y="1089026"/>
                        <a:ext cx="322970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7" name="Object 9"/>
          <p:cNvGraphicFramePr>
            <a:graphicFrameLocks noChangeAspect="1"/>
          </p:cNvGraphicFramePr>
          <p:nvPr/>
        </p:nvGraphicFramePr>
        <p:xfrm>
          <a:off x="3922835" y="2403475"/>
          <a:ext cx="5221165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65080" imgH="507960" progId="Equation.DSMT4">
                  <p:embed/>
                </p:oleObj>
              </mc:Choice>
              <mc:Fallback>
                <p:oleObj name="Equation" r:id="rId10" imgW="1765080" imgH="507960" progId="Equation.DSMT4">
                  <p:embed/>
                  <p:pic>
                    <p:nvPicPr>
                      <p:cNvPr id="3041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835" y="2403475"/>
                        <a:ext cx="5221165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38" name="Rectangle 10"/>
          <p:cNvSpPr>
            <a:spLocks noChangeArrowheads="1"/>
          </p:cNvSpPr>
          <p:nvPr/>
        </p:nvSpPr>
        <p:spPr bwMode="auto">
          <a:xfrm>
            <a:off x="1311519" y="2409824"/>
            <a:ext cx="612531" cy="31591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04139" name="Line 11"/>
          <p:cNvSpPr>
            <a:spLocks noChangeShapeType="1"/>
          </p:cNvSpPr>
          <p:nvPr/>
        </p:nvSpPr>
        <p:spPr bwMode="auto">
          <a:xfrm>
            <a:off x="499697" y="2909888"/>
            <a:ext cx="23255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4140" name="Object 12"/>
          <p:cNvGraphicFramePr>
            <a:graphicFrameLocks noChangeAspect="1"/>
          </p:cNvGraphicFramePr>
          <p:nvPr/>
        </p:nvGraphicFramePr>
        <p:xfrm>
          <a:off x="2867759" y="2703513"/>
          <a:ext cx="69459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17160" imgH="228600" progId="Equation.DSMT4">
                  <p:embed/>
                </p:oleObj>
              </mc:Choice>
              <mc:Fallback>
                <p:oleObj name="Equation" r:id="rId12" imgW="317160" imgH="228600" progId="Equation.DSMT4">
                  <p:embed/>
                  <p:pic>
                    <p:nvPicPr>
                      <p:cNvPr id="3041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7759" y="2703513"/>
                        <a:ext cx="69459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4141" name="Line 13"/>
          <p:cNvSpPr>
            <a:spLocks noChangeShapeType="1"/>
          </p:cNvSpPr>
          <p:nvPr/>
        </p:nvSpPr>
        <p:spPr bwMode="auto">
          <a:xfrm>
            <a:off x="545124" y="3287233"/>
            <a:ext cx="4777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2" name="Line 14"/>
          <p:cNvSpPr>
            <a:spLocks noChangeShapeType="1"/>
          </p:cNvSpPr>
          <p:nvPr/>
        </p:nvSpPr>
        <p:spPr bwMode="auto">
          <a:xfrm>
            <a:off x="2310913" y="4686300"/>
            <a:ext cx="47771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3" name="Freeform 15"/>
          <p:cNvSpPr>
            <a:spLocks/>
          </p:cNvSpPr>
          <p:nvPr/>
        </p:nvSpPr>
        <p:spPr bwMode="auto">
          <a:xfrm>
            <a:off x="994997" y="3287233"/>
            <a:ext cx="319454" cy="369332"/>
          </a:xfrm>
          <a:custGeom>
            <a:avLst/>
            <a:gdLst>
              <a:gd name="T0" fmla="*/ 0 w 218"/>
              <a:gd name="T1" fmla="*/ 0 h 281"/>
              <a:gd name="T2" fmla="*/ 160 w 218"/>
              <a:gd name="T3" fmla="*/ 57 h 281"/>
              <a:gd name="T4" fmla="*/ 218 w 218"/>
              <a:gd name="T5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" h="281">
                <a:moveTo>
                  <a:pt x="0" y="0"/>
                </a:moveTo>
                <a:cubicBezTo>
                  <a:pt x="62" y="5"/>
                  <a:pt x="124" y="10"/>
                  <a:pt x="160" y="57"/>
                </a:cubicBezTo>
                <a:cubicBezTo>
                  <a:pt x="196" y="104"/>
                  <a:pt x="208" y="244"/>
                  <a:pt x="218" y="28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4" name="Line 16"/>
          <p:cNvSpPr>
            <a:spLocks noChangeShapeType="1"/>
          </p:cNvSpPr>
          <p:nvPr/>
        </p:nvSpPr>
        <p:spPr bwMode="auto">
          <a:xfrm>
            <a:off x="1314450" y="3666290"/>
            <a:ext cx="60960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5" name="Freeform 17"/>
          <p:cNvSpPr>
            <a:spLocks/>
          </p:cNvSpPr>
          <p:nvPr/>
        </p:nvSpPr>
        <p:spPr bwMode="auto">
          <a:xfrm flipH="1" flipV="1">
            <a:off x="1921120" y="4314362"/>
            <a:ext cx="392723" cy="369332"/>
          </a:xfrm>
          <a:custGeom>
            <a:avLst/>
            <a:gdLst>
              <a:gd name="T0" fmla="*/ 0 w 218"/>
              <a:gd name="T1" fmla="*/ 0 h 281"/>
              <a:gd name="T2" fmla="*/ 160 w 218"/>
              <a:gd name="T3" fmla="*/ 57 h 281"/>
              <a:gd name="T4" fmla="*/ 218 w 218"/>
              <a:gd name="T5" fmla="*/ 281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8" h="281">
                <a:moveTo>
                  <a:pt x="0" y="0"/>
                </a:moveTo>
                <a:cubicBezTo>
                  <a:pt x="62" y="5"/>
                  <a:pt x="124" y="10"/>
                  <a:pt x="160" y="57"/>
                </a:cubicBezTo>
                <a:cubicBezTo>
                  <a:pt x="196" y="104"/>
                  <a:pt x="208" y="244"/>
                  <a:pt x="218" y="28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6" name="Line 18"/>
          <p:cNvSpPr>
            <a:spLocks noChangeShapeType="1"/>
          </p:cNvSpPr>
          <p:nvPr/>
        </p:nvSpPr>
        <p:spPr bwMode="auto">
          <a:xfrm>
            <a:off x="1034562" y="2381251"/>
            <a:ext cx="0" cy="31591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7" name="Line 19"/>
          <p:cNvSpPr>
            <a:spLocks noChangeShapeType="1"/>
          </p:cNvSpPr>
          <p:nvPr/>
        </p:nvSpPr>
        <p:spPr bwMode="auto">
          <a:xfrm>
            <a:off x="2247900" y="2409825"/>
            <a:ext cx="0" cy="3159125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4148" name="Text Box 20"/>
          <p:cNvSpPr txBox="1">
            <a:spLocks noChangeArrowheads="1"/>
          </p:cNvSpPr>
          <p:nvPr/>
        </p:nvSpPr>
        <p:spPr bwMode="auto">
          <a:xfrm>
            <a:off x="203689" y="3030538"/>
            <a:ext cx="4106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CH" altLang="en-US" sz="1800" b="0">
                <a:solidFill>
                  <a:schemeClr val="tx2"/>
                </a:solidFill>
              </a:rPr>
              <a:t>T</a:t>
            </a:r>
            <a:r>
              <a:rPr lang="fr-CH" altLang="en-US" sz="1800" b="0" baseline="-25000">
                <a:solidFill>
                  <a:schemeClr val="tx2"/>
                </a:solidFill>
              </a:rPr>
              <a:t>1</a:t>
            </a:r>
            <a:endParaRPr lang="en-GB" altLang="en-US" sz="1800" b="0" baseline="-25000">
              <a:solidFill>
                <a:schemeClr val="tx2"/>
              </a:solidFill>
            </a:endParaRPr>
          </a:p>
        </p:txBody>
      </p:sp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2800351" y="4494213"/>
            <a:ext cx="3678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CH" altLang="en-US" sz="1800" b="0">
                <a:solidFill>
                  <a:schemeClr val="tx2"/>
                </a:solidFill>
              </a:rPr>
              <a:t>T</a:t>
            </a:r>
            <a:r>
              <a:rPr lang="fr-CH" altLang="en-US" sz="1800" b="0" baseline="-25000">
                <a:solidFill>
                  <a:schemeClr val="tx2"/>
                </a:solidFill>
              </a:rPr>
              <a:t>2</a:t>
            </a:r>
            <a:endParaRPr lang="en-GB" altLang="en-US" sz="1800" b="0" baseline="-25000">
              <a:solidFill>
                <a:schemeClr val="tx2"/>
              </a:solidFill>
            </a:endParaRPr>
          </a:p>
        </p:txBody>
      </p:sp>
      <p:sp>
        <p:nvSpPr>
          <p:cNvPr id="304150" name="Line 22"/>
          <p:cNvSpPr>
            <a:spLocks noChangeShapeType="1"/>
          </p:cNvSpPr>
          <p:nvPr/>
        </p:nvSpPr>
        <p:spPr bwMode="auto">
          <a:xfrm>
            <a:off x="1323243" y="5297488"/>
            <a:ext cx="60080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4151" name="Object 23"/>
          <p:cNvGraphicFramePr>
            <a:graphicFrameLocks noChangeAspect="1"/>
          </p:cNvGraphicFramePr>
          <p:nvPr/>
        </p:nvGraphicFramePr>
        <p:xfrm>
          <a:off x="1519604" y="4951413"/>
          <a:ext cx="234462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304151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604" y="4951413"/>
                        <a:ext cx="234462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52" name="Object 24"/>
          <p:cNvGraphicFramePr>
            <a:graphicFrameLocks noChangeAspect="1"/>
          </p:cNvGraphicFramePr>
          <p:nvPr/>
        </p:nvGraphicFramePr>
        <p:xfrm>
          <a:off x="1521069" y="3397251"/>
          <a:ext cx="230066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3040" imgH="228600" progId="Equation.DSMT4">
                  <p:embed/>
                </p:oleObj>
              </mc:Choice>
              <mc:Fallback>
                <p:oleObj name="Equation" r:id="rId16" imgW="203040" imgH="228600" progId="Equation.DSMT4">
                  <p:embed/>
                  <p:pic>
                    <p:nvPicPr>
                      <p:cNvPr id="304152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1069" y="3397251"/>
                        <a:ext cx="230066" cy="25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62328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3783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ns-machining vs. </a:t>
            </a:r>
            <a:r>
              <a:rPr lang="en-GB" dirty="0" err="1"/>
              <a:t>fs</a:t>
            </a:r>
            <a:r>
              <a:rPr lang="en-GB" dirty="0"/>
              <a:t>-machining</a:t>
            </a:r>
          </a:p>
        </p:txBody>
      </p:sp>
      <p:pic>
        <p:nvPicPr>
          <p:cNvPr id="3082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54" y="1090535"/>
            <a:ext cx="4038600" cy="391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08230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4593" y="959142"/>
            <a:ext cx="4142643" cy="4021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308231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t="50000"/>
          <a:stretch/>
        </p:blipFill>
        <p:spPr bwMode="auto">
          <a:xfrm>
            <a:off x="5629175" y="5035551"/>
            <a:ext cx="1740877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3157312" y="5544767"/>
            <a:ext cx="936381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 err="1">
                <a:solidFill>
                  <a:schemeClr val="tx1"/>
                </a:solidFill>
              </a:rPr>
              <a:t>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7370053" y="5544767"/>
            <a:ext cx="936381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>
                <a:solidFill>
                  <a:schemeClr val="tx1"/>
                </a:solidFill>
              </a:rPr>
              <a:t>fs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b="50000"/>
          <a:stretch/>
        </p:blipFill>
        <p:spPr bwMode="auto">
          <a:xfrm>
            <a:off x="1290602" y="5035551"/>
            <a:ext cx="1740877" cy="1419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0425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Ultrafast Laser Pulses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302049" y="1742050"/>
            <a:ext cx="6499250" cy="3786254"/>
            <a:chOff x="774626" y="1247775"/>
            <a:chExt cx="7488312" cy="4362450"/>
          </a:xfrm>
        </p:grpSpPr>
        <p:pic>
          <p:nvPicPr>
            <p:cNvPr id="573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063" y="1247775"/>
              <a:ext cx="7381875" cy="436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774626" y="2863416"/>
              <a:ext cx="864096" cy="637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159471" y="3015816"/>
              <a:ext cx="864096" cy="637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55589" y="3121223"/>
              <a:ext cx="13151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cool lattice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05720" y="924609"/>
            <a:ext cx="760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for </a:t>
            </a:r>
            <a:r>
              <a:rPr lang="el-GR" b="1" dirty="0">
                <a:solidFill>
                  <a:srgbClr val="FF0000"/>
                </a:solidFill>
                <a:latin typeface="Calibri"/>
              </a:rPr>
              <a:t>τ</a:t>
            </a:r>
            <a:r>
              <a:rPr lang="en-GB" b="1" dirty="0">
                <a:solidFill>
                  <a:srgbClr val="FF0000"/>
                </a:solidFill>
              </a:rPr>
              <a:t>&lt;1-10 </a:t>
            </a:r>
            <a:r>
              <a:rPr lang="en-GB" b="1" dirty="0" err="1">
                <a:solidFill>
                  <a:srgbClr val="FF0000"/>
                </a:solidFill>
              </a:rPr>
              <a:t>ps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pulses - light absorption is faster than heat transfer from electron to atoms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9917" y="6061938"/>
            <a:ext cx="760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heating rate is very high – heat penetration is low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33282" t="55606" r="45792" b="16400"/>
          <a:stretch>
            <a:fillRect/>
          </a:stretch>
        </p:blipFill>
        <p:spPr bwMode="auto">
          <a:xfrm>
            <a:off x="5796136" y="5805264"/>
            <a:ext cx="2005163" cy="77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3685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fs-laser machining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76351" y="1366838"/>
            <a:ext cx="7132026" cy="5086350"/>
            <a:chOff x="98" y="816"/>
            <a:chExt cx="5562" cy="3409"/>
          </a:xfrm>
        </p:grpSpPr>
        <p:sp>
          <p:nvSpPr>
            <p:cNvPr id="310278" name="Text Box 6"/>
            <p:cNvSpPr txBox="1">
              <a:spLocks noChangeArrowheads="1"/>
            </p:cNvSpPr>
            <p:nvPr/>
          </p:nvSpPr>
          <p:spPr bwMode="auto">
            <a:xfrm>
              <a:off x="2056" y="1910"/>
              <a:ext cx="889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Diamant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graphicFrame>
          <p:nvGraphicFramePr>
            <p:cNvPr id="310279" name="Object 7"/>
            <p:cNvGraphicFramePr>
              <a:graphicFrameLocks noChangeAspect="1"/>
            </p:cNvGraphicFramePr>
            <p:nvPr/>
          </p:nvGraphicFramePr>
          <p:xfrm>
            <a:off x="3936" y="816"/>
            <a:ext cx="1451" cy="1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2" imgW="12774808" imgH="9802593" progId="">
                    <p:embed/>
                  </p:oleObj>
                </mc:Choice>
                <mc:Fallback>
                  <p:oleObj name="Photo Editor Photo" r:id="rId2" imgW="12774808" imgH="9802593" progId="">
                    <p:embed/>
                    <p:pic>
                      <p:nvPicPr>
                        <p:cNvPr id="310279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2020" b="368"/>
                        <a:stretch>
                          <a:fillRect/>
                        </a:stretch>
                      </p:blipFill>
                      <p:spPr bwMode="auto">
                        <a:xfrm>
                          <a:off x="3936" y="816"/>
                          <a:ext cx="1451" cy="1088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10280" name="Picture 8" descr="16132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01" y="816"/>
              <a:ext cx="1451" cy="108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10281" name="Text Box 9"/>
            <p:cNvSpPr txBox="1">
              <a:spLocks noChangeArrowheads="1"/>
            </p:cNvSpPr>
            <p:nvPr/>
          </p:nvSpPr>
          <p:spPr bwMode="auto">
            <a:xfrm>
              <a:off x="3888" y="1910"/>
              <a:ext cx="555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Glas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0282" name="Text Box 10"/>
            <p:cNvSpPr txBox="1">
              <a:spLocks noChangeArrowheads="1"/>
            </p:cNvSpPr>
            <p:nvPr/>
          </p:nvSpPr>
          <p:spPr bwMode="auto">
            <a:xfrm>
              <a:off x="351" y="3446"/>
              <a:ext cx="1334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Zahnschmelz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10283" name="Picture 11" descr="14015"/>
            <p:cNvPicPr preferRelativeResize="0"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6" y="2304"/>
              <a:ext cx="1428" cy="11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10284" name="Text Box 12"/>
            <p:cNvSpPr txBox="1">
              <a:spLocks noChangeArrowheads="1"/>
            </p:cNvSpPr>
            <p:nvPr/>
          </p:nvSpPr>
          <p:spPr bwMode="auto">
            <a:xfrm>
              <a:off x="2056" y="3446"/>
              <a:ext cx="1848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Speziallegierungen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10285" name="Picture 13" descr="1345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1" y="2304"/>
              <a:ext cx="1476" cy="113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10286" name="Picture 14" descr="1679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4" y="816"/>
              <a:ext cx="1440" cy="109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10287" name="Text Box 15"/>
            <p:cNvSpPr txBox="1">
              <a:spLocks noChangeArrowheads="1"/>
            </p:cNvSpPr>
            <p:nvPr/>
          </p:nvSpPr>
          <p:spPr bwMode="auto">
            <a:xfrm>
              <a:off x="336" y="1910"/>
              <a:ext cx="835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Silizium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310288" name="Text Box 16"/>
            <p:cNvSpPr txBox="1">
              <a:spLocks noChangeArrowheads="1"/>
            </p:cNvSpPr>
            <p:nvPr/>
          </p:nvSpPr>
          <p:spPr bwMode="auto">
            <a:xfrm>
              <a:off x="3883" y="3446"/>
              <a:ext cx="733" cy="2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defTabSz="762000" eaLnBrk="1" hangingPunct="1">
                <a:spcBef>
                  <a:spcPct val="0"/>
                </a:spcBef>
              </a:pPr>
              <a:r>
                <a:rPr lang="en-GB" sz="2000" b="0">
                  <a:solidFill>
                    <a:srgbClr val="000000"/>
                  </a:solidFill>
                  <a:latin typeface="Arial" charset="0"/>
                </a:rPr>
                <a:t>Kupfer</a:t>
              </a:r>
              <a:endParaRPr lang="en-GB" sz="2800" b="0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310289" name="Picture 17" descr="1633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48" y="2304"/>
              <a:ext cx="1440" cy="1123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98" y="3939"/>
              <a:ext cx="5562" cy="286"/>
              <a:chOff x="98" y="3939"/>
              <a:chExt cx="5562" cy="286"/>
            </a:xfrm>
          </p:grpSpPr>
          <p:sp>
            <p:nvSpPr>
              <p:cNvPr id="310291" name="Freeform 19"/>
              <p:cNvSpPr>
                <a:spLocks/>
              </p:cNvSpPr>
              <p:nvPr/>
            </p:nvSpPr>
            <p:spPr bwMode="auto">
              <a:xfrm>
                <a:off x="554" y="4073"/>
                <a:ext cx="510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5337" y="74"/>
                  </a:cxn>
                  <a:cxn ang="0">
                    <a:pos x="25526" y="0"/>
                  </a:cxn>
                  <a:cxn ang="0">
                    <a:pos x="186" y="0"/>
                  </a:cxn>
                  <a:cxn ang="0">
                    <a:pos x="0" y="74"/>
                  </a:cxn>
                </a:cxnLst>
                <a:rect l="0" t="0" r="r" b="b"/>
                <a:pathLst>
                  <a:path w="25526" h="74">
                    <a:moveTo>
                      <a:pt x="0" y="74"/>
                    </a:moveTo>
                    <a:lnTo>
                      <a:pt x="25337" y="74"/>
                    </a:lnTo>
                    <a:lnTo>
                      <a:pt x="25526" y="0"/>
                    </a:lnTo>
                    <a:lnTo>
                      <a:pt x="18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2" name="Freeform 20"/>
              <p:cNvSpPr>
                <a:spLocks/>
              </p:cNvSpPr>
              <p:nvPr/>
            </p:nvSpPr>
            <p:spPr bwMode="auto">
              <a:xfrm>
                <a:off x="98" y="4206"/>
                <a:ext cx="330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635" y="74"/>
                  </a:cxn>
                  <a:cxn ang="0">
                    <a:pos x="1650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1650" h="74">
                    <a:moveTo>
                      <a:pt x="0" y="74"/>
                    </a:moveTo>
                    <a:lnTo>
                      <a:pt x="1635" y="74"/>
                    </a:lnTo>
                    <a:lnTo>
                      <a:pt x="1650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3" name="Freeform 21"/>
              <p:cNvSpPr>
                <a:spLocks/>
              </p:cNvSpPr>
              <p:nvPr/>
            </p:nvSpPr>
            <p:spPr bwMode="auto">
              <a:xfrm>
                <a:off x="103" y="4184"/>
                <a:ext cx="330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635" y="74"/>
                  </a:cxn>
                  <a:cxn ang="0">
                    <a:pos x="1651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1651" h="74">
                    <a:moveTo>
                      <a:pt x="0" y="74"/>
                    </a:moveTo>
                    <a:lnTo>
                      <a:pt x="1635" y="74"/>
                    </a:lnTo>
                    <a:lnTo>
                      <a:pt x="1651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4" name="Freeform 22"/>
              <p:cNvSpPr>
                <a:spLocks/>
              </p:cNvSpPr>
              <p:nvPr/>
            </p:nvSpPr>
            <p:spPr bwMode="auto">
              <a:xfrm>
                <a:off x="108" y="4162"/>
                <a:ext cx="330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635" y="74"/>
                  </a:cxn>
                  <a:cxn ang="0">
                    <a:pos x="1650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1650" h="74">
                    <a:moveTo>
                      <a:pt x="0" y="74"/>
                    </a:moveTo>
                    <a:lnTo>
                      <a:pt x="1635" y="74"/>
                    </a:lnTo>
                    <a:lnTo>
                      <a:pt x="1650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5" name="Freeform 23"/>
              <p:cNvSpPr>
                <a:spLocks/>
              </p:cNvSpPr>
              <p:nvPr/>
            </p:nvSpPr>
            <p:spPr bwMode="auto">
              <a:xfrm>
                <a:off x="113" y="4140"/>
                <a:ext cx="330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1635" y="74"/>
                  </a:cxn>
                  <a:cxn ang="0">
                    <a:pos x="1651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1651" h="74">
                    <a:moveTo>
                      <a:pt x="0" y="74"/>
                    </a:moveTo>
                    <a:lnTo>
                      <a:pt x="1635" y="74"/>
                    </a:lnTo>
                    <a:lnTo>
                      <a:pt x="1651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6" name="Freeform 24"/>
              <p:cNvSpPr>
                <a:spLocks/>
              </p:cNvSpPr>
              <p:nvPr/>
            </p:nvSpPr>
            <p:spPr bwMode="auto">
              <a:xfrm>
                <a:off x="118" y="4117"/>
                <a:ext cx="105" cy="1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05" y="73"/>
                  </a:cxn>
                  <a:cxn ang="0">
                    <a:pos x="522" y="0"/>
                  </a:cxn>
                  <a:cxn ang="0">
                    <a:pos x="16" y="0"/>
                  </a:cxn>
                  <a:cxn ang="0">
                    <a:pos x="0" y="73"/>
                  </a:cxn>
                </a:cxnLst>
                <a:rect l="0" t="0" r="r" b="b"/>
                <a:pathLst>
                  <a:path w="522" h="73">
                    <a:moveTo>
                      <a:pt x="0" y="73"/>
                    </a:moveTo>
                    <a:lnTo>
                      <a:pt x="505" y="73"/>
                    </a:lnTo>
                    <a:lnTo>
                      <a:pt x="522" y="0"/>
                    </a:lnTo>
                    <a:lnTo>
                      <a:pt x="16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7" name="Freeform 25"/>
              <p:cNvSpPr>
                <a:spLocks/>
              </p:cNvSpPr>
              <p:nvPr/>
            </p:nvSpPr>
            <p:spPr bwMode="auto">
              <a:xfrm>
                <a:off x="123" y="4095"/>
                <a:ext cx="104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6" y="74"/>
                  </a:cxn>
                  <a:cxn ang="0">
                    <a:pos x="52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6" y="74"/>
                    </a:lnTo>
                    <a:lnTo>
                      <a:pt x="52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8" name="Freeform 26"/>
              <p:cNvSpPr>
                <a:spLocks/>
              </p:cNvSpPr>
              <p:nvPr/>
            </p:nvSpPr>
            <p:spPr bwMode="auto">
              <a:xfrm>
                <a:off x="128" y="4073"/>
                <a:ext cx="104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6" y="74"/>
                  </a:cxn>
                  <a:cxn ang="0">
                    <a:pos x="523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523" h="74">
                    <a:moveTo>
                      <a:pt x="0" y="74"/>
                    </a:moveTo>
                    <a:lnTo>
                      <a:pt x="506" y="74"/>
                    </a:lnTo>
                    <a:lnTo>
                      <a:pt x="523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299" name="Freeform 27"/>
              <p:cNvSpPr>
                <a:spLocks/>
              </p:cNvSpPr>
              <p:nvPr/>
            </p:nvSpPr>
            <p:spPr bwMode="auto">
              <a:xfrm>
                <a:off x="132" y="4051"/>
                <a:ext cx="105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5" y="74"/>
                  </a:cxn>
                  <a:cxn ang="0">
                    <a:pos x="52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5" y="74"/>
                    </a:lnTo>
                    <a:lnTo>
                      <a:pt x="52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0" name="Freeform 28"/>
              <p:cNvSpPr>
                <a:spLocks/>
              </p:cNvSpPr>
              <p:nvPr/>
            </p:nvSpPr>
            <p:spPr bwMode="auto">
              <a:xfrm>
                <a:off x="137" y="4028"/>
                <a:ext cx="104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6" y="74"/>
                  </a:cxn>
                  <a:cxn ang="0">
                    <a:pos x="52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6" y="74"/>
                    </a:lnTo>
                    <a:lnTo>
                      <a:pt x="52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1" name="Freeform 29"/>
              <p:cNvSpPr>
                <a:spLocks/>
              </p:cNvSpPr>
              <p:nvPr/>
            </p:nvSpPr>
            <p:spPr bwMode="auto">
              <a:xfrm>
                <a:off x="142" y="4006"/>
                <a:ext cx="105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5" y="74"/>
                  </a:cxn>
                  <a:cxn ang="0">
                    <a:pos x="52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5" y="74"/>
                    </a:lnTo>
                    <a:lnTo>
                      <a:pt x="52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2" name="Freeform 30"/>
              <p:cNvSpPr>
                <a:spLocks/>
              </p:cNvSpPr>
              <p:nvPr/>
            </p:nvSpPr>
            <p:spPr bwMode="auto">
              <a:xfrm>
                <a:off x="147" y="3984"/>
                <a:ext cx="104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6" y="74"/>
                  </a:cxn>
                  <a:cxn ang="0">
                    <a:pos x="52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6" y="74"/>
                    </a:lnTo>
                    <a:lnTo>
                      <a:pt x="52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3" name="Freeform 31"/>
              <p:cNvSpPr>
                <a:spLocks/>
              </p:cNvSpPr>
              <p:nvPr/>
            </p:nvSpPr>
            <p:spPr bwMode="auto">
              <a:xfrm>
                <a:off x="152" y="3962"/>
                <a:ext cx="104" cy="14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506" y="73"/>
                  </a:cxn>
                  <a:cxn ang="0">
                    <a:pos x="523" y="0"/>
                  </a:cxn>
                  <a:cxn ang="0">
                    <a:pos x="17" y="0"/>
                  </a:cxn>
                  <a:cxn ang="0">
                    <a:pos x="0" y="73"/>
                  </a:cxn>
                </a:cxnLst>
                <a:rect l="0" t="0" r="r" b="b"/>
                <a:pathLst>
                  <a:path w="523" h="73">
                    <a:moveTo>
                      <a:pt x="0" y="73"/>
                    </a:moveTo>
                    <a:lnTo>
                      <a:pt x="506" y="73"/>
                    </a:lnTo>
                    <a:lnTo>
                      <a:pt x="523" y="0"/>
                    </a:lnTo>
                    <a:lnTo>
                      <a:pt x="1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4" name="Freeform 32"/>
              <p:cNvSpPr>
                <a:spLocks/>
              </p:cNvSpPr>
              <p:nvPr/>
            </p:nvSpPr>
            <p:spPr bwMode="auto">
              <a:xfrm>
                <a:off x="157" y="3939"/>
                <a:ext cx="104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506" y="74"/>
                  </a:cxn>
                  <a:cxn ang="0">
                    <a:pos x="52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522" h="74">
                    <a:moveTo>
                      <a:pt x="0" y="74"/>
                    </a:moveTo>
                    <a:lnTo>
                      <a:pt x="506" y="74"/>
                    </a:lnTo>
                    <a:lnTo>
                      <a:pt x="52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5" name="Freeform 33"/>
              <p:cNvSpPr>
                <a:spLocks/>
              </p:cNvSpPr>
              <p:nvPr/>
            </p:nvSpPr>
            <p:spPr bwMode="auto">
              <a:xfrm>
                <a:off x="464" y="4206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3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3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3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6" name="Freeform 34"/>
              <p:cNvSpPr>
                <a:spLocks/>
              </p:cNvSpPr>
              <p:nvPr/>
            </p:nvSpPr>
            <p:spPr bwMode="auto">
              <a:xfrm>
                <a:off x="469" y="4184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7" name="Freeform 35"/>
              <p:cNvSpPr>
                <a:spLocks/>
              </p:cNvSpPr>
              <p:nvPr/>
            </p:nvSpPr>
            <p:spPr bwMode="auto">
              <a:xfrm>
                <a:off x="474" y="4162"/>
                <a:ext cx="96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8" name="Freeform 36"/>
              <p:cNvSpPr>
                <a:spLocks/>
              </p:cNvSpPr>
              <p:nvPr/>
            </p:nvSpPr>
            <p:spPr bwMode="auto">
              <a:xfrm>
                <a:off x="479" y="4140"/>
                <a:ext cx="96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6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6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09" name="Freeform 37"/>
              <p:cNvSpPr>
                <a:spLocks/>
              </p:cNvSpPr>
              <p:nvPr/>
            </p:nvSpPr>
            <p:spPr bwMode="auto">
              <a:xfrm>
                <a:off x="484" y="4117"/>
                <a:ext cx="96" cy="1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67" y="73"/>
                  </a:cxn>
                  <a:cxn ang="0">
                    <a:pos x="483" y="0"/>
                  </a:cxn>
                  <a:cxn ang="0">
                    <a:pos x="17" y="0"/>
                  </a:cxn>
                  <a:cxn ang="0">
                    <a:pos x="0" y="73"/>
                  </a:cxn>
                </a:cxnLst>
                <a:rect l="0" t="0" r="r" b="b"/>
                <a:pathLst>
                  <a:path w="483" h="73">
                    <a:moveTo>
                      <a:pt x="0" y="73"/>
                    </a:moveTo>
                    <a:lnTo>
                      <a:pt x="467" y="73"/>
                    </a:lnTo>
                    <a:lnTo>
                      <a:pt x="483" y="0"/>
                    </a:lnTo>
                    <a:lnTo>
                      <a:pt x="1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0" name="Freeform 38"/>
              <p:cNvSpPr>
                <a:spLocks/>
              </p:cNvSpPr>
              <p:nvPr/>
            </p:nvSpPr>
            <p:spPr bwMode="auto">
              <a:xfrm>
                <a:off x="503" y="4028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1" name="Freeform 39"/>
              <p:cNvSpPr>
                <a:spLocks/>
              </p:cNvSpPr>
              <p:nvPr/>
            </p:nvSpPr>
            <p:spPr bwMode="auto">
              <a:xfrm>
                <a:off x="507" y="4006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2" name="Freeform 40"/>
              <p:cNvSpPr>
                <a:spLocks/>
              </p:cNvSpPr>
              <p:nvPr/>
            </p:nvSpPr>
            <p:spPr bwMode="auto">
              <a:xfrm>
                <a:off x="513" y="3984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3" name="Freeform 41"/>
              <p:cNvSpPr>
                <a:spLocks/>
              </p:cNvSpPr>
              <p:nvPr/>
            </p:nvSpPr>
            <p:spPr bwMode="auto">
              <a:xfrm>
                <a:off x="517" y="3962"/>
                <a:ext cx="97" cy="14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67" y="73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3"/>
                  </a:cxn>
                </a:cxnLst>
                <a:rect l="0" t="0" r="r" b="b"/>
                <a:pathLst>
                  <a:path w="482" h="73">
                    <a:moveTo>
                      <a:pt x="0" y="73"/>
                    </a:moveTo>
                    <a:lnTo>
                      <a:pt x="467" y="73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4" name="Freeform 42"/>
              <p:cNvSpPr>
                <a:spLocks/>
              </p:cNvSpPr>
              <p:nvPr/>
            </p:nvSpPr>
            <p:spPr bwMode="auto">
              <a:xfrm>
                <a:off x="522" y="3939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3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3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3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5" name="Freeform 43"/>
              <p:cNvSpPr>
                <a:spLocks/>
              </p:cNvSpPr>
              <p:nvPr/>
            </p:nvSpPr>
            <p:spPr bwMode="auto">
              <a:xfrm>
                <a:off x="581" y="4206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6" name="Freeform 44"/>
              <p:cNvSpPr>
                <a:spLocks/>
              </p:cNvSpPr>
              <p:nvPr/>
            </p:nvSpPr>
            <p:spPr bwMode="auto">
              <a:xfrm>
                <a:off x="585" y="4184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3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3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3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7" name="Freeform 45"/>
              <p:cNvSpPr>
                <a:spLocks/>
              </p:cNvSpPr>
              <p:nvPr/>
            </p:nvSpPr>
            <p:spPr bwMode="auto">
              <a:xfrm>
                <a:off x="591" y="4162"/>
                <a:ext cx="96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8" name="Freeform 46"/>
              <p:cNvSpPr>
                <a:spLocks/>
              </p:cNvSpPr>
              <p:nvPr/>
            </p:nvSpPr>
            <p:spPr bwMode="auto">
              <a:xfrm>
                <a:off x="595" y="4140"/>
                <a:ext cx="96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19" name="Freeform 47"/>
              <p:cNvSpPr>
                <a:spLocks/>
              </p:cNvSpPr>
              <p:nvPr/>
            </p:nvSpPr>
            <p:spPr bwMode="auto">
              <a:xfrm>
                <a:off x="601" y="4117"/>
                <a:ext cx="96" cy="15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67" y="73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3"/>
                  </a:cxn>
                </a:cxnLst>
                <a:rect l="0" t="0" r="r" b="b"/>
                <a:pathLst>
                  <a:path w="482" h="73">
                    <a:moveTo>
                      <a:pt x="0" y="73"/>
                    </a:moveTo>
                    <a:lnTo>
                      <a:pt x="467" y="73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0" name="Freeform 48"/>
              <p:cNvSpPr>
                <a:spLocks/>
              </p:cNvSpPr>
              <p:nvPr/>
            </p:nvSpPr>
            <p:spPr bwMode="auto">
              <a:xfrm>
                <a:off x="629" y="3984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1" name="Freeform 49"/>
              <p:cNvSpPr>
                <a:spLocks/>
              </p:cNvSpPr>
              <p:nvPr/>
            </p:nvSpPr>
            <p:spPr bwMode="auto">
              <a:xfrm>
                <a:off x="624" y="4006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6" y="74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6" y="74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2" name="Freeform 50"/>
              <p:cNvSpPr>
                <a:spLocks/>
              </p:cNvSpPr>
              <p:nvPr/>
            </p:nvSpPr>
            <p:spPr bwMode="auto">
              <a:xfrm>
                <a:off x="619" y="4028"/>
                <a:ext cx="97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3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3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3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3" name="Freeform 51"/>
              <p:cNvSpPr>
                <a:spLocks/>
              </p:cNvSpPr>
              <p:nvPr/>
            </p:nvSpPr>
            <p:spPr bwMode="auto">
              <a:xfrm>
                <a:off x="634" y="3962"/>
                <a:ext cx="97" cy="14"/>
              </a:xfrm>
              <a:custGeom>
                <a:avLst/>
                <a:gdLst/>
                <a:ahLst/>
                <a:cxnLst>
                  <a:cxn ang="0">
                    <a:pos x="0" y="73"/>
                  </a:cxn>
                  <a:cxn ang="0">
                    <a:pos x="466" y="73"/>
                  </a:cxn>
                  <a:cxn ang="0">
                    <a:pos x="482" y="0"/>
                  </a:cxn>
                  <a:cxn ang="0">
                    <a:pos x="16" y="0"/>
                  </a:cxn>
                  <a:cxn ang="0">
                    <a:pos x="0" y="73"/>
                  </a:cxn>
                </a:cxnLst>
                <a:rect l="0" t="0" r="r" b="b"/>
                <a:pathLst>
                  <a:path w="482" h="73">
                    <a:moveTo>
                      <a:pt x="0" y="73"/>
                    </a:moveTo>
                    <a:lnTo>
                      <a:pt x="466" y="73"/>
                    </a:lnTo>
                    <a:lnTo>
                      <a:pt x="482" y="0"/>
                    </a:lnTo>
                    <a:lnTo>
                      <a:pt x="16" y="0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4" name="Freeform 52"/>
              <p:cNvSpPr>
                <a:spLocks/>
              </p:cNvSpPr>
              <p:nvPr/>
            </p:nvSpPr>
            <p:spPr bwMode="auto">
              <a:xfrm>
                <a:off x="639" y="3939"/>
                <a:ext cx="96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467" y="74"/>
                  </a:cxn>
                  <a:cxn ang="0">
                    <a:pos x="482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482" h="74">
                    <a:moveTo>
                      <a:pt x="0" y="74"/>
                    </a:moveTo>
                    <a:lnTo>
                      <a:pt x="467" y="74"/>
                    </a:lnTo>
                    <a:lnTo>
                      <a:pt x="482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5" name="Freeform 53"/>
              <p:cNvSpPr>
                <a:spLocks/>
              </p:cNvSpPr>
              <p:nvPr/>
            </p:nvSpPr>
            <p:spPr bwMode="auto">
              <a:xfrm>
                <a:off x="263" y="4095"/>
                <a:ext cx="438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179" y="74"/>
                  </a:cxn>
                  <a:cxn ang="0">
                    <a:pos x="2194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2194" h="74">
                    <a:moveTo>
                      <a:pt x="0" y="74"/>
                    </a:moveTo>
                    <a:lnTo>
                      <a:pt x="2179" y="74"/>
                    </a:lnTo>
                    <a:lnTo>
                      <a:pt x="2194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6" name="Freeform 54"/>
              <p:cNvSpPr>
                <a:spLocks/>
              </p:cNvSpPr>
              <p:nvPr/>
            </p:nvSpPr>
            <p:spPr bwMode="auto">
              <a:xfrm>
                <a:off x="266" y="4073"/>
                <a:ext cx="439" cy="15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181" y="74"/>
                  </a:cxn>
                  <a:cxn ang="0">
                    <a:pos x="2196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2196" h="74">
                    <a:moveTo>
                      <a:pt x="0" y="74"/>
                    </a:moveTo>
                    <a:lnTo>
                      <a:pt x="2181" y="74"/>
                    </a:lnTo>
                    <a:lnTo>
                      <a:pt x="2196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7" name="Freeform 55"/>
              <p:cNvSpPr>
                <a:spLocks/>
              </p:cNvSpPr>
              <p:nvPr/>
            </p:nvSpPr>
            <p:spPr bwMode="auto">
              <a:xfrm>
                <a:off x="272" y="4051"/>
                <a:ext cx="439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2179" y="74"/>
                  </a:cxn>
                  <a:cxn ang="0">
                    <a:pos x="2194" y="0"/>
                  </a:cxn>
                  <a:cxn ang="0">
                    <a:pos x="17" y="0"/>
                  </a:cxn>
                  <a:cxn ang="0">
                    <a:pos x="0" y="74"/>
                  </a:cxn>
                </a:cxnLst>
                <a:rect l="0" t="0" r="r" b="b"/>
                <a:pathLst>
                  <a:path w="2194" h="74">
                    <a:moveTo>
                      <a:pt x="0" y="74"/>
                    </a:moveTo>
                    <a:lnTo>
                      <a:pt x="2179" y="74"/>
                    </a:lnTo>
                    <a:lnTo>
                      <a:pt x="2194" y="0"/>
                    </a:lnTo>
                    <a:lnTo>
                      <a:pt x="17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8" name="Freeform 56"/>
              <p:cNvSpPr>
                <a:spLocks/>
              </p:cNvSpPr>
              <p:nvPr/>
            </p:nvSpPr>
            <p:spPr bwMode="auto">
              <a:xfrm>
                <a:off x="291" y="4028"/>
                <a:ext cx="147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23" y="75"/>
                  </a:cxn>
                  <a:cxn ang="0">
                    <a:pos x="739" y="0"/>
                  </a:cxn>
                  <a:cxn ang="0">
                    <a:pos x="117" y="0"/>
                  </a:cxn>
                  <a:cxn ang="0">
                    <a:pos x="0" y="75"/>
                  </a:cxn>
                </a:cxnLst>
                <a:rect l="0" t="0" r="r" b="b"/>
                <a:pathLst>
                  <a:path w="739" h="75">
                    <a:moveTo>
                      <a:pt x="0" y="75"/>
                    </a:moveTo>
                    <a:lnTo>
                      <a:pt x="623" y="75"/>
                    </a:lnTo>
                    <a:lnTo>
                      <a:pt x="739" y="0"/>
                    </a:lnTo>
                    <a:lnTo>
                      <a:pt x="1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29" name="Freeform 57"/>
              <p:cNvSpPr>
                <a:spLocks/>
              </p:cNvSpPr>
              <p:nvPr/>
            </p:nvSpPr>
            <p:spPr bwMode="auto">
              <a:xfrm>
                <a:off x="318" y="4006"/>
                <a:ext cx="148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23" y="75"/>
                  </a:cxn>
                  <a:cxn ang="0">
                    <a:pos x="739" y="0"/>
                  </a:cxn>
                  <a:cxn ang="0">
                    <a:pos x="117" y="0"/>
                  </a:cxn>
                  <a:cxn ang="0">
                    <a:pos x="0" y="75"/>
                  </a:cxn>
                </a:cxnLst>
                <a:rect l="0" t="0" r="r" b="b"/>
                <a:pathLst>
                  <a:path w="739" h="75">
                    <a:moveTo>
                      <a:pt x="0" y="75"/>
                    </a:moveTo>
                    <a:lnTo>
                      <a:pt x="623" y="75"/>
                    </a:lnTo>
                    <a:lnTo>
                      <a:pt x="739" y="0"/>
                    </a:lnTo>
                    <a:lnTo>
                      <a:pt x="1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30" name="Freeform 58"/>
              <p:cNvSpPr>
                <a:spLocks/>
              </p:cNvSpPr>
              <p:nvPr/>
            </p:nvSpPr>
            <p:spPr bwMode="auto">
              <a:xfrm>
                <a:off x="287" y="3984"/>
                <a:ext cx="190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935" y="75"/>
                  </a:cxn>
                  <a:cxn ang="0">
                    <a:pos x="952" y="0"/>
                  </a:cxn>
                  <a:cxn ang="0">
                    <a:pos x="17" y="0"/>
                  </a:cxn>
                  <a:cxn ang="0">
                    <a:pos x="0" y="75"/>
                  </a:cxn>
                </a:cxnLst>
                <a:rect l="0" t="0" r="r" b="b"/>
                <a:pathLst>
                  <a:path w="952" h="75">
                    <a:moveTo>
                      <a:pt x="0" y="75"/>
                    </a:moveTo>
                    <a:lnTo>
                      <a:pt x="935" y="75"/>
                    </a:lnTo>
                    <a:lnTo>
                      <a:pt x="952" y="0"/>
                    </a:lnTo>
                    <a:lnTo>
                      <a:pt x="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31" name="Freeform 59"/>
              <p:cNvSpPr>
                <a:spLocks/>
              </p:cNvSpPr>
              <p:nvPr/>
            </p:nvSpPr>
            <p:spPr bwMode="auto">
              <a:xfrm>
                <a:off x="292" y="3962"/>
                <a:ext cx="190" cy="14"/>
              </a:xfrm>
              <a:custGeom>
                <a:avLst/>
                <a:gdLst/>
                <a:ahLst/>
                <a:cxnLst>
                  <a:cxn ang="0">
                    <a:pos x="0" y="74"/>
                  </a:cxn>
                  <a:cxn ang="0">
                    <a:pos x="935" y="74"/>
                  </a:cxn>
                  <a:cxn ang="0">
                    <a:pos x="951" y="0"/>
                  </a:cxn>
                  <a:cxn ang="0">
                    <a:pos x="16" y="0"/>
                  </a:cxn>
                  <a:cxn ang="0">
                    <a:pos x="0" y="74"/>
                  </a:cxn>
                </a:cxnLst>
                <a:rect l="0" t="0" r="r" b="b"/>
                <a:pathLst>
                  <a:path w="951" h="74">
                    <a:moveTo>
                      <a:pt x="0" y="74"/>
                    </a:moveTo>
                    <a:lnTo>
                      <a:pt x="935" y="74"/>
                    </a:lnTo>
                    <a:lnTo>
                      <a:pt x="951" y="0"/>
                    </a:lnTo>
                    <a:lnTo>
                      <a:pt x="16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332" name="Freeform 60"/>
              <p:cNvSpPr>
                <a:spLocks/>
              </p:cNvSpPr>
              <p:nvPr/>
            </p:nvSpPr>
            <p:spPr bwMode="auto">
              <a:xfrm>
                <a:off x="297" y="3939"/>
                <a:ext cx="190" cy="1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935" y="75"/>
                  </a:cxn>
                  <a:cxn ang="0">
                    <a:pos x="952" y="0"/>
                  </a:cxn>
                  <a:cxn ang="0">
                    <a:pos x="17" y="0"/>
                  </a:cxn>
                  <a:cxn ang="0">
                    <a:pos x="0" y="75"/>
                  </a:cxn>
                </a:cxnLst>
                <a:rect l="0" t="0" r="r" b="b"/>
                <a:pathLst>
                  <a:path w="952" h="75">
                    <a:moveTo>
                      <a:pt x="0" y="75"/>
                    </a:moveTo>
                    <a:lnTo>
                      <a:pt x="935" y="75"/>
                    </a:lnTo>
                    <a:lnTo>
                      <a:pt x="952" y="0"/>
                    </a:lnTo>
                    <a:lnTo>
                      <a:pt x="17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33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aphicFrame>
            <p:nvGraphicFramePr>
              <p:cNvPr id="310333" name="Object 61"/>
              <p:cNvGraphicFramePr>
                <a:graphicFrameLocks noChangeAspect="1"/>
              </p:cNvGraphicFramePr>
              <p:nvPr/>
            </p:nvGraphicFramePr>
            <p:xfrm>
              <a:off x="768" y="4103"/>
              <a:ext cx="2592" cy="1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CorelDRAW" r:id="rId9" imgW="10542960" imgH="498240" progId="">
                      <p:embed/>
                    </p:oleObj>
                  </mc:Choice>
                  <mc:Fallback>
                    <p:oleObj name="CorelDRAW" r:id="rId9" imgW="10542960" imgH="498240" progId="">
                      <p:embed/>
                      <p:pic>
                        <p:nvPicPr>
                          <p:cNvPr id="310333" name="Object 6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68" y="4103"/>
                            <a:ext cx="2592" cy="12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6228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9" name="Rectangle 3"/>
          <p:cNvSpPr>
            <a:spLocks noChangeArrowheads="1"/>
          </p:cNvSpPr>
          <p:nvPr/>
        </p:nvSpPr>
        <p:spPr bwMode="auto">
          <a:xfrm>
            <a:off x="2627784" y="6101430"/>
            <a:ext cx="64447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http://micro.magnet.fsu.edu/primer/techniques/fluorescence/fluorescenceintro.html</a:t>
            </a:r>
          </a:p>
        </p:txBody>
      </p:sp>
      <p:pic>
        <p:nvPicPr>
          <p:cNvPr id="280623" name="Picture 47" descr="fluorescenceintrofigure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2386" y="964279"/>
            <a:ext cx="5284177" cy="5137150"/>
          </a:xfrm>
          <a:prstGeom prst="rect">
            <a:avLst/>
          </a:prstGeom>
          <a:noFill/>
        </p:spPr>
      </p:pic>
      <p:sp>
        <p:nvSpPr>
          <p:cNvPr id="280624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Absorption &amp; Fluorescence</a:t>
            </a:r>
            <a:endParaRPr lang="en-GB" dirty="0"/>
          </a:p>
        </p:txBody>
      </p:sp>
      <p:sp>
        <p:nvSpPr>
          <p:cNvPr id="280627" name="Oval 51"/>
          <p:cNvSpPr>
            <a:spLocks noChangeArrowheads="1"/>
          </p:cNvSpPr>
          <p:nvPr/>
        </p:nvSpPr>
        <p:spPr bwMode="auto">
          <a:xfrm>
            <a:off x="369277" y="3218873"/>
            <a:ext cx="1487366" cy="800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0628" name="Text Box 52"/>
          <p:cNvSpPr txBox="1">
            <a:spLocks noChangeArrowheads="1"/>
          </p:cNvSpPr>
          <p:nvPr/>
        </p:nvSpPr>
        <p:spPr bwMode="auto">
          <a:xfrm>
            <a:off x="876300" y="3337943"/>
            <a:ext cx="662354" cy="549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!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280629" name="Text Box 53"/>
          <p:cNvSpPr txBox="1">
            <a:spLocks noChangeArrowheads="1"/>
          </p:cNvSpPr>
          <p:nvPr/>
        </p:nvSpPr>
        <p:spPr bwMode="auto">
          <a:xfrm>
            <a:off x="341434" y="4266629"/>
            <a:ext cx="2738492" cy="1015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2000" b="0" dirty="0">
                <a:solidFill>
                  <a:schemeClr val="tx1"/>
                </a:solidFill>
                <a:latin typeface="+mn-lt"/>
              </a:rPr>
              <a:t>non-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radiative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transition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→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transformation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into</a:t>
            </a:r>
            <a:r>
              <a:rPr lang="de-DE" sz="2000" b="0" dirty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000" b="0" dirty="0" err="1">
                <a:solidFill>
                  <a:schemeClr val="tx1"/>
                </a:solidFill>
                <a:latin typeface="+mn-lt"/>
              </a:rPr>
              <a:t>heat</a:t>
            </a:r>
            <a:endParaRPr lang="de-DE" sz="20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0625" name="Oval 49"/>
          <p:cNvSpPr>
            <a:spLocks noChangeArrowheads="1"/>
          </p:cNvSpPr>
          <p:nvPr/>
        </p:nvSpPr>
        <p:spPr bwMode="auto">
          <a:xfrm>
            <a:off x="3394379" y="5248941"/>
            <a:ext cx="1487366" cy="800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0626" name="Oval 50"/>
          <p:cNvSpPr>
            <a:spLocks noChangeArrowheads="1"/>
          </p:cNvSpPr>
          <p:nvPr/>
        </p:nvSpPr>
        <p:spPr bwMode="auto">
          <a:xfrm>
            <a:off x="7396346" y="4180554"/>
            <a:ext cx="1487365" cy="8001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243962" y="1138376"/>
            <a:ext cx="30245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Absorption &amp; fluorescence in a single molecule, ion, atom</a:t>
            </a:r>
          </a:p>
        </p:txBody>
      </p:sp>
    </p:spTree>
    <p:extLst>
      <p:ext uri="{BB962C8B-B14F-4D97-AF65-F5344CB8AC3E}">
        <p14:creationId xmlns:p14="http://schemas.microsoft.com/office/powerpoint/2010/main" val="395054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Contents</a:t>
            </a:r>
          </a:p>
        </p:txBody>
      </p:sp>
      <p:sp>
        <p:nvSpPr>
          <p:cNvPr id="185354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de-DE" dirty="0" err="1"/>
              <a:t>Absorbed</a:t>
            </a:r>
            <a:r>
              <a:rPr lang="de-DE" dirty="0"/>
              <a:t> light </a:t>
            </a:r>
            <a:r>
              <a:rPr lang="de-DE" dirty="0">
                <a:sym typeface="Symbol" pitchFamily="18" charset="2"/>
              </a:rPr>
              <a:t></a:t>
            </a:r>
            <a:r>
              <a:rPr lang="de-DE" dirty="0"/>
              <a:t> </a:t>
            </a:r>
            <a:r>
              <a:rPr lang="de-DE" dirty="0" err="1"/>
              <a:t>Heat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Tx/>
              <a:buChar char="•"/>
            </a:pPr>
            <a:r>
              <a:rPr lang="fr-CH" dirty="0" err="1"/>
              <a:t>Heat</a:t>
            </a:r>
            <a:r>
              <a:rPr lang="fr-CH" dirty="0"/>
              <a:t> flow (</a:t>
            </a:r>
            <a:r>
              <a:rPr lang="fr-CH" dirty="0" err="1"/>
              <a:t>heat</a:t>
            </a:r>
            <a:r>
              <a:rPr lang="fr-CH" dirty="0"/>
              <a:t> </a:t>
            </a:r>
            <a:r>
              <a:rPr lang="fr-CH" dirty="0" err="1"/>
              <a:t>equation</a:t>
            </a:r>
            <a:r>
              <a:rPr lang="fr-CH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dirty="0" err="1"/>
              <a:t>Heat</a:t>
            </a:r>
            <a:endParaRPr lang="en-GB" dirty="0"/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2616" y="1042988"/>
            <a:ext cx="5924550" cy="400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208335" y="4732338"/>
            <a:ext cx="58480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Heat flows from warm to cold, Fourier law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03648" y="5589240"/>
            <a:ext cx="70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Heat = energy contained in excited phonons (lattice vibrations)</a:t>
            </a:r>
          </a:p>
          <a:p>
            <a:r>
              <a:rPr lang="en-GB" dirty="0"/>
              <a:t>for liquids: additionally in rotation of molecules</a:t>
            </a:r>
          </a:p>
        </p:txBody>
      </p:sp>
    </p:spTree>
    <p:extLst>
      <p:ext uri="{BB962C8B-B14F-4D97-AF65-F5344CB8AC3E}">
        <p14:creationId xmlns:p14="http://schemas.microsoft.com/office/powerpoint/2010/main" val="192479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49" y="980728"/>
            <a:ext cx="801858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/>
              <a:t>Heat flux</a:t>
            </a:r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323528" y="4870231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Which parameters determine the final state (temperature distribution) ?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Which parameters influence the dynamics of the flow?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88" y="5157192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thermal capacity, density/mass</a:t>
            </a:r>
          </a:p>
          <a:p>
            <a:endParaRPr lang="en-GB" dirty="0"/>
          </a:p>
          <a:p>
            <a:r>
              <a:rPr lang="en-GB" dirty="0"/>
              <a:t>thermal capacity, thermal conductivity, density</a:t>
            </a:r>
          </a:p>
        </p:txBody>
      </p:sp>
    </p:spTree>
    <p:extLst>
      <p:ext uri="{BB962C8B-B14F-4D97-AF65-F5344CB8AC3E}">
        <p14:creationId xmlns:p14="http://schemas.microsoft.com/office/powerpoint/2010/main" val="240206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heat can be transported?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988840"/>
            <a:ext cx="523875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Other (indirect) means?</a:t>
            </a:r>
          </a:p>
        </p:txBody>
      </p:sp>
    </p:spTree>
    <p:extLst>
      <p:ext uri="{BB962C8B-B14F-4D97-AF65-F5344CB8AC3E}">
        <p14:creationId xmlns:p14="http://schemas.microsoft.com/office/powerpoint/2010/main" val="275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Phase Transition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76" y="1340768"/>
            <a:ext cx="4259668" cy="30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4191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4077072"/>
            <a:ext cx="2448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evaporation needs much more (5x-10x) energy than  melting and heating the material !!!</a:t>
            </a:r>
          </a:p>
        </p:txBody>
      </p:sp>
    </p:spTree>
    <p:extLst>
      <p:ext uri="{BB962C8B-B14F-4D97-AF65-F5344CB8AC3E}">
        <p14:creationId xmlns:p14="http://schemas.microsoft.com/office/powerpoint/2010/main" val="2115189446"/>
      </p:ext>
    </p:extLst>
  </p:cSld>
  <p:clrMapOvr>
    <a:masterClrMapping/>
  </p:clrMapOvr>
</p:sld>
</file>

<file path=ppt/theme/theme1.xml><?xml version="1.0" encoding="utf-8"?>
<a:theme xmlns:a="http://schemas.openxmlformats.org/drawingml/2006/main" name="LP-Lecture Template">
  <a:themeElements>
    <a:clrScheme name="3_Template n 2 SST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Template n 2 SST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LP-Lecture Theme</Template>
  <TotalTime>0</TotalTime>
  <Words>1136</Words>
  <Application>Microsoft Office PowerPoint</Application>
  <PresentationFormat>Bildschirmpräsentation (4:3)</PresentationFormat>
  <Paragraphs>229</Paragraphs>
  <Slides>38</Slides>
  <Notes>2</Notes>
  <HiddenSlides>1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Arial</vt:lpstr>
      <vt:lpstr>Calibri</vt:lpstr>
      <vt:lpstr>Cambria Math</vt:lpstr>
      <vt:lpstr>Symbol</vt:lpstr>
      <vt:lpstr>Wingdings</vt:lpstr>
      <vt:lpstr>LP-Lecture Template</vt:lpstr>
      <vt:lpstr>Equation</vt:lpstr>
      <vt:lpstr>Photo Editor Photo</vt:lpstr>
      <vt:lpstr>CorelDRAW</vt:lpstr>
      <vt:lpstr>Advanced materials processing with intelligent systems  Light materials interaction</vt:lpstr>
      <vt:lpstr>Content</vt:lpstr>
      <vt:lpstr>Light absorption</vt:lpstr>
      <vt:lpstr>Absorption &amp; Fluorescence</vt:lpstr>
      <vt:lpstr>Contents</vt:lpstr>
      <vt:lpstr>Heat</vt:lpstr>
      <vt:lpstr>Heat flux</vt:lpstr>
      <vt:lpstr>How heat can be transported?</vt:lpstr>
      <vt:lpstr>Phase Transition</vt:lpstr>
      <vt:lpstr>Transport Phenomena</vt:lpstr>
      <vt:lpstr>Heat flow</vt:lpstr>
      <vt:lpstr>Heat Source – Laser Irradiation</vt:lpstr>
      <vt:lpstr>Laser (light) Source Term</vt:lpstr>
      <vt:lpstr>Anurag Singhania Master thesis 2020 Computational result: approach 1</vt:lpstr>
      <vt:lpstr>Anurag Singhania Master thesis 2020  Experimental results</vt:lpstr>
      <vt:lpstr>Anurag Singhania Master thesis 2020  Experimental results</vt:lpstr>
      <vt:lpstr>Heat Losses and Other Terms</vt:lpstr>
      <vt:lpstr>Free Convection</vt:lpstr>
      <vt:lpstr>Laser Welding</vt:lpstr>
      <vt:lpstr>Forced Convection</vt:lpstr>
      <vt:lpstr>Radiation Cooling</vt:lpstr>
      <vt:lpstr>Phase changes &amp; Chemical reactions</vt:lpstr>
      <vt:lpstr>Comparison: Convection - Radiation</vt:lpstr>
      <vt:lpstr>Thermal Penetration Depth</vt:lpstr>
      <vt:lpstr>Table of material  properties</vt:lpstr>
      <vt:lpstr>Cooling/heating  terms</vt:lpstr>
      <vt:lpstr>Heat equation moving substrate</vt:lpstr>
      <vt:lpstr>Heat flow in 3 dimension</vt:lpstr>
      <vt:lpstr>Laser Welding</vt:lpstr>
      <vt:lpstr>Result of linearized heat equation</vt:lpstr>
      <vt:lpstr>Result of numerical heat flow simulations</vt:lpstr>
      <vt:lpstr>Heat Accumulation - Effect of the Repetition Rate</vt:lpstr>
      <vt:lpstr>Heat Accumulation</vt:lpstr>
      <vt:lpstr>Complete heat transfert through wall/window</vt:lpstr>
      <vt:lpstr>PowerPoint-Präsentation</vt:lpstr>
      <vt:lpstr>ns-machining vs. fs-machining</vt:lpstr>
      <vt:lpstr>Ultrafast Laser Pulses</vt:lpstr>
      <vt:lpstr>fs-laser machining</vt:lpstr>
    </vt:vector>
  </TitlesOfParts>
  <Company>EPFL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IOA</dc:creator>
  <cp:lastModifiedBy>Hoffmann, Patrik</cp:lastModifiedBy>
  <cp:revision>340</cp:revision>
  <dcterms:created xsi:type="dcterms:W3CDTF">2010-11-12T14:07:11Z</dcterms:created>
  <dcterms:modified xsi:type="dcterms:W3CDTF">2024-09-26T13:16:54Z</dcterms:modified>
</cp:coreProperties>
</file>